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  <p:sldMasterId id="2147483692" r:id="rId2"/>
    <p:sldMasterId id="2147483704" r:id="rId3"/>
    <p:sldMasterId id="2147483716" r:id="rId4"/>
    <p:sldMasterId id="2147483728" r:id="rId5"/>
    <p:sldMasterId id="2147483752" r:id="rId6"/>
    <p:sldMasterId id="2147483777" r:id="rId7"/>
  </p:sldMasterIdLst>
  <p:notesMasterIdLst>
    <p:notesMasterId r:id="rId28"/>
  </p:notesMasterIdLst>
  <p:handoutMasterIdLst>
    <p:handoutMasterId r:id="rId29"/>
  </p:handoutMasterIdLst>
  <p:sldIdLst>
    <p:sldId id="263" r:id="rId8"/>
    <p:sldId id="759" r:id="rId9"/>
    <p:sldId id="605" r:id="rId10"/>
    <p:sldId id="782" r:id="rId11"/>
    <p:sldId id="785" r:id="rId12"/>
    <p:sldId id="758" r:id="rId13"/>
    <p:sldId id="780" r:id="rId14"/>
    <p:sldId id="784" r:id="rId15"/>
    <p:sldId id="778" r:id="rId16"/>
    <p:sldId id="773" r:id="rId17"/>
    <p:sldId id="774" r:id="rId18"/>
    <p:sldId id="786" r:id="rId19"/>
    <p:sldId id="781" r:id="rId20"/>
    <p:sldId id="779" r:id="rId21"/>
    <p:sldId id="787" r:id="rId22"/>
    <p:sldId id="775" r:id="rId23"/>
    <p:sldId id="776" r:id="rId24"/>
    <p:sldId id="766" r:id="rId25"/>
    <p:sldId id="768" r:id="rId26"/>
    <p:sldId id="772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-Moya, Josefina" initials="GJ" lastIdx="18" clrIdx="0"/>
  <p:cmAuthor id="1" name="Pieper, Elke" initials="PE" lastIdx="3" clrIdx="1"/>
  <p:cmAuthor id="2" name="Gil-Moya, Josefina" initials="JG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FC00"/>
    <a:srgbClr val="00FF00"/>
    <a:srgbClr val="FFFF00"/>
    <a:srgbClr val="E6F2E8"/>
    <a:srgbClr val="D7F1DC"/>
    <a:srgbClr val="EDF9EF"/>
    <a:srgbClr val="D5EBDF"/>
    <a:srgbClr val="3399FF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0046" autoAdjust="0"/>
  </p:normalViewPr>
  <p:slideViewPr>
    <p:cSldViewPr>
      <p:cViewPr varScale="1">
        <p:scale>
          <a:sx n="78" d="100"/>
          <a:sy n="78" d="100"/>
        </p:scale>
        <p:origin x="1915" y="62"/>
      </p:cViewPr>
      <p:guideLst>
        <p:guide orient="horz" pos="935"/>
        <p:guide orient="horz" pos="148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addenbrookes.nhs.uk\root\Users4-5\mbahe\Copy%20of%20Proforma%20for%20CBD%20patien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addenbrookes.nhs.uk\root\Users4-5\mbahe\Copy%20of%20Proforma%20for%20CBD%20patien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addenbrookes.nhs.uk\root\Users4-5\mbahe\Copy%20of%20Proforma%20for%20CBD%20pati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addenbrookes.nhs.uk\root\Users4-5\mbahe\Copy%20of%20Proforma%20for%20CBD%20pati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addenbrookes.nhs.uk\root\Users4-5\mbahe\Copy%20of%20Proforma%20for%20CBD%20patie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 </a:t>
            </a:r>
          </a:p>
        </c:rich>
      </c:tx>
      <c:layout>
        <c:manualLayout>
          <c:xMode val="edge"/>
          <c:yMode val="edge"/>
          <c:x val="4.9112077882930719E-2"/>
          <c:y val="6.6900711978669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554116130615905E-2"/>
          <c:y val="9.5749039861811797E-2"/>
          <c:w val="0.87272997945649344"/>
          <c:h val="0.78843375070086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394-483B-B44A-23B5B1FF50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394-483B-B44A-23B5B1FF50C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Sheet8!$B$2:$C$2</c:f>
              <c:strCache>
                <c:ptCount val="2"/>
                <c:pt idx="0">
                  <c:v>Male </c:v>
                </c:pt>
                <c:pt idx="1">
                  <c:v>Female</c:v>
                </c:pt>
              </c:strCache>
            </c:strRef>
          </c:cat>
          <c:val>
            <c:numRef>
              <c:f>Sheet8!$B$3:$C$3</c:f>
              <c:numCache>
                <c:formatCode>General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94-483B-B44A-23B5B1FF50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FFA-49F3-BF34-3352D63C3E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FFA-49F3-BF34-3352D63C3EC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Sheet2!$A$1:$B$1</c:f>
              <c:strCache>
                <c:ptCount val="2"/>
                <c:pt idx="0">
                  <c:v>side effects</c:v>
                </c:pt>
                <c:pt idx="1">
                  <c:v>no side effects</c:v>
                </c:pt>
              </c:strCache>
            </c:strRef>
          </c:cat>
          <c:val>
            <c:numRef>
              <c:f>Sheet2!$A$2:$B$2</c:f>
              <c:numCache>
                <c:formatCode>General</c:formatCode>
                <c:ptCount val="2"/>
                <c:pt idx="0">
                  <c:v>7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FA-49F3-BF34-3352D63C3E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857804539138488"/>
          <c:y val="2.4916473967317637E-2"/>
          <c:w val="0.77312360719061057"/>
          <c:h val="0.938267281460321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DC7-49D2-A40B-C2EBDCCFEEE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DC7-49D2-A40B-C2EBDCCFEEE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DC7-49D2-A40B-C2EBDCCFEEE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Sheet3!$A$1:$C$1</c:f>
              <c:strCache>
                <c:ptCount val="3"/>
                <c:pt idx="0">
                  <c:v>delay</c:v>
                </c:pt>
                <c:pt idx="1">
                  <c:v>on time</c:v>
                </c:pt>
                <c:pt idx="2">
                  <c:v>initial</c:v>
                </c:pt>
              </c:strCache>
            </c:strRef>
          </c:cat>
          <c:val>
            <c:numRef>
              <c:f>Sheet3!$A$2:$C$2</c:f>
              <c:numCache>
                <c:formatCode>General</c:formatCode>
                <c:ptCount val="3"/>
                <c:pt idx="0">
                  <c:v>7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C7-49D2-A40B-C2EBDCCFEE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085896380561186"/>
          <c:y val="0.80049365657239036"/>
          <c:w val="0.17791697421540958"/>
          <c:h val="0.1589824403755884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	Hospitals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Sheet9!$B$3:$B$15</c:f>
              <c:strCache>
                <c:ptCount val="13"/>
                <c:pt idx="0">
                  <c:v>CUHFT</c:v>
                </c:pt>
                <c:pt idx="1">
                  <c:v>WSH/ Bury</c:v>
                </c:pt>
                <c:pt idx="2">
                  <c:v>Harlow</c:v>
                </c:pt>
                <c:pt idx="3">
                  <c:v>Hinchingbrooke</c:v>
                </c:pt>
                <c:pt idx="4">
                  <c:v>NNUH</c:v>
                </c:pt>
                <c:pt idx="5">
                  <c:v>Ipswich</c:v>
                </c:pt>
                <c:pt idx="6">
                  <c:v>JPH</c:v>
                </c:pt>
                <c:pt idx="7">
                  <c:v>King Lynn</c:v>
                </c:pt>
                <c:pt idx="8">
                  <c:v>Bedford</c:v>
                </c:pt>
                <c:pt idx="9">
                  <c:v>Lister </c:v>
                </c:pt>
                <c:pt idx="10">
                  <c:v>L&amp;D</c:v>
                </c:pt>
                <c:pt idx="11">
                  <c:v>Peterborough</c:v>
                </c:pt>
                <c:pt idx="12">
                  <c:v>Colchester </c:v>
                </c:pt>
              </c:strCache>
            </c:strRef>
          </c:cat>
          <c:val>
            <c:numRef>
              <c:f>Sheet9!$C$3:$C$15</c:f>
              <c:numCache>
                <c:formatCode>General</c:formatCode>
                <c:ptCount val="13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4-47F2-94BC-2E198E225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833871"/>
        <c:axId val="1286829711"/>
        <c:axId val="0"/>
      </c:bar3DChart>
      <c:catAx>
        <c:axId val="128683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6829711"/>
        <c:crosses val="autoZero"/>
        <c:auto val="1"/>
        <c:lblAlgn val="ctr"/>
        <c:lblOffset val="100"/>
        <c:noMultiLvlLbl val="0"/>
      </c:catAx>
      <c:valAx>
        <c:axId val="128682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83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Named Consultant/Nurse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91282167846412"/>
          <c:y val="9.3172819767207843E-2"/>
          <c:w val="0.81508717832153588"/>
          <c:h val="0.818766513865609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9A9-4275-8B50-DEECCFD1D18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9A9-4275-8B50-DEECCFD1D18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9A9-4275-8B50-DEECCFD1D182}"/>
              </c:ext>
            </c:extLst>
          </c:dPt>
          <c:dLbls>
            <c:dLbl>
              <c:idx val="0"/>
              <c:layout>
                <c:manualLayout>
                  <c:x val="1.9063221705911643E-2"/>
                  <c:y val="5.11215340002479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9-4275-8B50-DEECCFD1D18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Named nurse not identified
</a:t>
                    </a:r>
                    <a:fld id="{1457BB72-19C2-4447-83AD-62E50D1130D0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A9-4275-8B50-DEECCFD1D1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9A9-4275-8B50-DEECCFD1D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Sheet4!$A$1:$C$1</c:f>
              <c:strCache>
                <c:ptCount val="2"/>
                <c:pt idx="0">
                  <c:v>Named Nurse</c:v>
                </c:pt>
                <c:pt idx="1">
                  <c:v>No Named Nurse</c:v>
                </c:pt>
              </c:strCache>
            </c:strRef>
          </c:cat>
          <c:val>
            <c:numRef>
              <c:f>Sheet4!$A$2:$C$2</c:f>
              <c:numCache>
                <c:formatCode>General</c:formatCode>
                <c:ptCount val="3"/>
                <c:pt idx="0">
                  <c:v>26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A9-4275-8B50-DEECCFD1D18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/>
              <a:t>Diagnosis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5A-4148-985F-1F9FD810922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5A-4148-985F-1F9FD810922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5A-4148-985F-1F9FD81092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Dravet</c:v>
                </c:pt>
                <c:pt idx="1">
                  <c:v>LGS</c:v>
                </c:pt>
                <c:pt idx="2">
                  <c:v>Atypical 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5A-4148-985F-1F9FD810922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979212523742543E-2"/>
          <c:y val="3.6706330699078242E-2"/>
          <c:w val="0.66547222645863491"/>
          <c:h val="0.92658733860184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AF-4BEB-86D8-ADDE835BDCB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AF-4BEB-86D8-ADDE835BDCB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Sheet5!$A$1:$B$1</c:f>
              <c:strCache>
                <c:ptCount val="2"/>
                <c:pt idx="0">
                  <c:v>derranged LFT</c:v>
                </c:pt>
                <c:pt idx="1">
                  <c:v>normal</c:v>
                </c:pt>
              </c:strCache>
            </c:strRef>
          </c:cat>
          <c:val>
            <c:numRef>
              <c:f>Sheet5!$A$2:$B$2</c:f>
              <c:numCache>
                <c:formatCode>General</c:formatCode>
                <c:ptCount val="2"/>
                <c:pt idx="0">
                  <c:v>3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F-4BEB-86D8-ADDE835BDC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080305751254846E-3"/>
          <c:y val="0"/>
          <c:w val="0.89335278813832486"/>
          <c:h val="0.93826728146032123"/>
        </c:manualLayout>
      </c:layout>
      <c:pie3DChart>
        <c:varyColors val="1"/>
        <c:ser>
          <c:idx val="0"/>
          <c:order val="0"/>
          <c:explosion val="4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8C2-418D-A2CD-E35E46F7DF2A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8C2-418D-A2CD-E35E46F7DF2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No tests documented</a:t>
                    </a:r>
                    <a:r>
                      <a:rPr lang="en-US" baseline="0" dirty="0"/>
                      <a:t>
</a:t>
                    </a:r>
                    <a:fld id="{7665718E-5480-4492-BEED-618C4F585E0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C2-418D-A2CD-E35E46F7DF2A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Sheet7!$A$1:$B$1</c:f>
              <c:strCache>
                <c:ptCount val="2"/>
                <c:pt idx="0">
                  <c:v>tests</c:v>
                </c:pt>
                <c:pt idx="1">
                  <c:v>no tests</c:v>
                </c:pt>
              </c:strCache>
            </c:strRef>
          </c:cat>
          <c:val>
            <c:numRef>
              <c:f>Sheet7!$A$2:$B$2</c:f>
              <c:numCache>
                <c:formatCode>General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C2-418D-A2CD-E35E46F7D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LFT's after starting CBD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AB6-4A8A-BB5D-225FED5237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AB6-4A8A-BB5D-225FED5237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AB6-4A8A-BB5D-225FED52376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Sheet10!$B$2:$D$2</c:f>
              <c:strCache>
                <c:ptCount val="3"/>
                <c:pt idx="0">
                  <c:v>Abnormal LFT </c:v>
                </c:pt>
                <c:pt idx="1">
                  <c:v>Normal</c:v>
                </c:pt>
                <c:pt idx="2">
                  <c:v>Not recorded </c:v>
                </c:pt>
              </c:strCache>
            </c:strRef>
          </c:cat>
          <c:val>
            <c:numRef>
              <c:f>Sheet10!$B$3:$D$3</c:f>
              <c:numCache>
                <c:formatCode>General</c:formatCode>
                <c:ptCount val="3"/>
                <c:pt idx="0">
                  <c:v>4</c:v>
                </c:pt>
                <c:pt idx="1">
                  <c:v>19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B6-4A8A-BB5D-225FED5237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10148693155956"/>
          <c:y val="0.47057165693461472"/>
          <c:w val="0.21585026992221892"/>
          <c:h val="0.2115372868600435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side effects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E67CA40A-BE57-44CA-9F30-5AD42F704B8C}" type="datetimeFigureOut">
              <a:rPr lang="en-US" smtClean="0"/>
              <a:pPr/>
              <a:t>1/2/2022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290F3822-4E96-4AB0-8D94-D9D828E1FA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05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43524F8-32F7-4FB6-8464-D5ABF2A868D4}" type="datetimeFigureOut">
              <a:rPr lang="en-US" smtClean="0"/>
              <a:pPr/>
              <a:t>1/2/2022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349BEF42-072A-42BF-ADF6-CC6B4F037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34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2134F0-C67C-4242-97B9-74A417E5F9C5}" type="slidenum">
              <a:rPr lang="en-GB" smtClean="0">
                <a:latin typeface="Arial" pitchFamily="34" charset="0"/>
              </a:rPr>
              <a:pPr/>
              <a:t>1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6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42-072A-42BF-ADF6-CC6B4F03770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42-072A-42BF-ADF6-CC6B4F03770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42-072A-42BF-ADF6-CC6B4F03770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42-072A-42BF-ADF6-CC6B4F03770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47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42-072A-42BF-ADF6-CC6B4F03770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e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95288" y="254000"/>
            <a:ext cx="8353425" cy="611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2" descr="AddenUni_Logo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90525"/>
            <a:ext cx="4814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>
            <a:off x="323850" y="6432550"/>
            <a:ext cx="8640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" b="1">
                <a:solidFill>
                  <a:srgbClr val="FFFFFF"/>
                </a:solidFill>
              </a:rPr>
              <a:t>Innovation</a:t>
            </a:r>
            <a:r>
              <a:rPr lang="en-GB" altLang="en-US" sz="1500">
                <a:solidFill>
                  <a:srgbClr val="FFFFFF"/>
                </a:solidFill>
              </a:rPr>
              <a:t> and </a:t>
            </a:r>
            <a:r>
              <a:rPr lang="en-GB" altLang="en-US" sz="1500" b="1">
                <a:solidFill>
                  <a:srgbClr val="FFFFFF"/>
                </a:solidFill>
              </a:rPr>
              <a:t>excellence</a:t>
            </a:r>
            <a:r>
              <a:rPr lang="en-GB" altLang="en-US" sz="1500">
                <a:solidFill>
                  <a:srgbClr val="FFFFFF"/>
                </a:solidFill>
              </a:rPr>
              <a:t> in health and care 	      Addenbrooke’s Hospital I Rosie Hospital</a:t>
            </a:r>
          </a:p>
        </p:txBody>
      </p:sp>
      <p:pic>
        <p:nvPicPr>
          <p:cNvPr id="5" name="Picture 26" descr="blue glass RandD 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83150"/>
            <a:ext cx="1150938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Profile_square_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65625"/>
            <a:ext cx="1793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View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883150"/>
            <a:ext cx="1079500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DSC_001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"/>
            <a:ext cx="33909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9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5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8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88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1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95288" y="254000"/>
            <a:ext cx="8353425" cy="61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2" descr="AddenUni_Logo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90525"/>
            <a:ext cx="4814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>
            <a:off x="323850" y="6432550"/>
            <a:ext cx="864076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" b="1">
                <a:solidFill>
                  <a:srgbClr val="FFFFFF"/>
                </a:solidFill>
              </a:rPr>
              <a:t>Innovation</a:t>
            </a:r>
            <a:r>
              <a:rPr lang="en-GB" altLang="en-US" sz="1500">
                <a:solidFill>
                  <a:srgbClr val="FFFFFF"/>
                </a:solidFill>
              </a:rPr>
              <a:t> and </a:t>
            </a:r>
            <a:r>
              <a:rPr lang="en-GB" altLang="en-US" sz="1500" b="1">
                <a:solidFill>
                  <a:srgbClr val="FFFFFF"/>
                </a:solidFill>
              </a:rPr>
              <a:t>excellence</a:t>
            </a:r>
            <a:r>
              <a:rPr lang="en-GB" altLang="en-US" sz="1500">
                <a:solidFill>
                  <a:srgbClr val="FFFFFF"/>
                </a:solidFill>
              </a:rPr>
              <a:t> in health and care 	      Addenbrooke’s Hospital I Rosie Hospital</a:t>
            </a:r>
          </a:p>
        </p:txBody>
      </p:sp>
      <p:pic>
        <p:nvPicPr>
          <p:cNvPr id="5" name="Picture 26" descr="blue glass RandD 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83150"/>
            <a:ext cx="1150938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Profile_square_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65625"/>
            <a:ext cx="1793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View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883150"/>
            <a:ext cx="1079500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DSC_001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"/>
            <a:ext cx="33909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8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4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2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50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6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71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23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8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88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4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95288" y="254000"/>
            <a:ext cx="8353425" cy="61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2" descr="AddenUni_Logo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90525"/>
            <a:ext cx="4814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>
            <a:off x="323850" y="6432550"/>
            <a:ext cx="864076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" b="1">
                <a:solidFill>
                  <a:srgbClr val="FFFFFF"/>
                </a:solidFill>
              </a:rPr>
              <a:t>Innovation</a:t>
            </a:r>
            <a:r>
              <a:rPr lang="en-GB" altLang="en-US" sz="1500">
                <a:solidFill>
                  <a:srgbClr val="FFFFFF"/>
                </a:solidFill>
              </a:rPr>
              <a:t> and </a:t>
            </a:r>
            <a:r>
              <a:rPr lang="en-GB" altLang="en-US" sz="1500" b="1">
                <a:solidFill>
                  <a:srgbClr val="FFFFFF"/>
                </a:solidFill>
              </a:rPr>
              <a:t>excellence</a:t>
            </a:r>
            <a:r>
              <a:rPr lang="en-GB" altLang="en-US" sz="1500">
                <a:solidFill>
                  <a:srgbClr val="FFFFFF"/>
                </a:solidFill>
              </a:rPr>
              <a:t> in health and care 	      Addenbrooke’s Hospital I Rosie Hospital</a:t>
            </a:r>
          </a:p>
        </p:txBody>
      </p:sp>
      <p:pic>
        <p:nvPicPr>
          <p:cNvPr id="5" name="Picture 26" descr="blue glass RandD 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83150"/>
            <a:ext cx="1150938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Profile_square_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65625"/>
            <a:ext cx="1793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View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883150"/>
            <a:ext cx="1079500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DSC_001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"/>
            <a:ext cx="33909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4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85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5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1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5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6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6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3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40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16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3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8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88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30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95288" y="254000"/>
            <a:ext cx="8353425" cy="61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2" descr="AddenUni_Logo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90525"/>
            <a:ext cx="4814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>
            <a:off x="323850" y="6432550"/>
            <a:ext cx="864076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" b="1">
                <a:solidFill>
                  <a:srgbClr val="FFFFFF"/>
                </a:solidFill>
              </a:rPr>
              <a:t>Innovation</a:t>
            </a:r>
            <a:r>
              <a:rPr lang="en-GB" altLang="en-US" sz="1500">
                <a:solidFill>
                  <a:srgbClr val="FFFFFF"/>
                </a:solidFill>
              </a:rPr>
              <a:t> and </a:t>
            </a:r>
            <a:r>
              <a:rPr lang="en-GB" altLang="en-US" sz="1500" b="1">
                <a:solidFill>
                  <a:srgbClr val="FFFFFF"/>
                </a:solidFill>
              </a:rPr>
              <a:t>excellence</a:t>
            </a:r>
            <a:r>
              <a:rPr lang="en-GB" altLang="en-US" sz="1500">
                <a:solidFill>
                  <a:srgbClr val="FFFFFF"/>
                </a:solidFill>
              </a:rPr>
              <a:t> in health and care 	      Addenbrooke’s Hospital I Rosie Hospital</a:t>
            </a:r>
          </a:p>
        </p:txBody>
      </p:sp>
      <p:pic>
        <p:nvPicPr>
          <p:cNvPr id="5" name="Picture 26" descr="blue glass RandD 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83150"/>
            <a:ext cx="1150938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Profile_square_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65625"/>
            <a:ext cx="1793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View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883150"/>
            <a:ext cx="1079500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DSC_001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"/>
            <a:ext cx="33909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42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25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74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2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95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7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79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72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66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7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8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88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59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95288" y="254000"/>
            <a:ext cx="8353425" cy="61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2" descr="AddenUni_Logo1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90525"/>
            <a:ext cx="4814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>
            <a:off x="323850" y="6432550"/>
            <a:ext cx="864076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" b="1">
                <a:solidFill>
                  <a:srgbClr val="FFFFFF"/>
                </a:solidFill>
              </a:rPr>
              <a:t>Innovation</a:t>
            </a:r>
            <a:r>
              <a:rPr lang="en-GB" altLang="en-US" sz="1500">
                <a:solidFill>
                  <a:srgbClr val="FFFFFF"/>
                </a:solidFill>
              </a:rPr>
              <a:t> and </a:t>
            </a:r>
            <a:r>
              <a:rPr lang="en-GB" altLang="en-US" sz="1500" b="1">
                <a:solidFill>
                  <a:srgbClr val="FFFFFF"/>
                </a:solidFill>
              </a:rPr>
              <a:t>excellence</a:t>
            </a:r>
            <a:r>
              <a:rPr lang="en-GB" altLang="en-US" sz="1500">
                <a:solidFill>
                  <a:srgbClr val="FFFFFF"/>
                </a:solidFill>
              </a:rPr>
              <a:t> in health and care 	      Addenbrooke’s Hospital I Rosie Hospital</a:t>
            </a:r>
          </a:p>
        </p:txBody>
      </p:sp>
      <p:pic>
        <p:nvPicPr>
          <p:cNvPr id="5" name="Picture 26" descr="blue glass RandD 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83150"/>
            <a:ext cx="1150938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Profile_square_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65625"/>
            <a:ext cx="1793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View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883150"/>
            <a:ext cx="1079500" cy="1079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DSC_001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"/>
            <a:ext cx="33909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880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33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6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49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2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45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98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91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86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63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8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88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32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95288" y="404813"/>
            <a:ext cx="8353425" cy="560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 userDrawn="1"/>
        </p:nvSpPr>
        <p:spPr bwMode="auto">
          <a:xfrm>
            <a:off x="4551363" y="6132513"/>
            <a:ext cx="3908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FFFFFF"/>
                </a:solidFill>
              </a:rPr>
              <a:t>Addenbrooke’s Hospital  I Rosie Hospital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92163"/>
            <a:ext cx="2287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968625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66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650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560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0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963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7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911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93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271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85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8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88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16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05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831F-EC08-4B35-9BA6-0B6C72E0F661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7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C656-3EC1-4F41-A372-F5866360587E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8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373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C7E7-CFD6-416D-9A14-699C11C513C4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692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253A-6930-417C-BF7E-24D4E42A3027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8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D6A7-169C-4766-B1FF-1940673FFFEE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8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6107-D3B7-407F-B5AA-36D5FD58EDD2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  <p:pic>
        <p:nvPicPr>
          <p:cNvPr id="7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61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90-20B0-4051-BFD4-CF9270D27C9E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446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2EDA-769F-4070-847D-4052E21DF5A8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66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E0DF-C4EE-460F-8881-5D32DAB0A575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0"/>
            <a:ext cx="1937020" cy="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65910"/>
            <a:ext cx="2852690" cy="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0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A880-1407-442F-B341-84EB7F305999}" type="datetime1">
              <a:rPr lang="en-US" smtClean="0"/>
              <a:t>1/2/2022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0671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95288" y="188640"/>
            <a:ext cx="8497192" cy="6202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3" name="Text Box 25"/>
          <p:cNvSpPr txBox="1">
            <a:spLocks noChangeArrowheads="1"/>
          </p:cNvSpPr>
          <p:nvPr userDrawn="1"/>
        </p:nvSpPr>
        <p:spPr bwMode="auto">
          <a:xfrm>
            <a:off x="323850" y="6432550"/>
            <a:ext cx="8640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500" b="1" dirty="0">
                <a:solidFill>
                  <a:schemeClr val="bg1"/>
                </a:solidFill>
              </a:rPr>
              <a:t>Innovation</a:t>
            </a:r>
            <a:r>
              <a:rPr lang="en-GB" sz="1500" dirty="0">
                <a:solidFill>
                  <a:schemeClr val="bg1"/>
                </a:solidFill>
              </a:rPr>
              <a:t> and </a:t>
            </a:r>
            <a:r>
              <a:rPr lang="en-GB" sz="1500" b="1" dirty="0">
                <a:solidFill>
                  <a:schemeClr val="bg1"/>
                </a:solidFill>
              </a:rPr>
              <a:t>excellence</a:t>
            </a:r>
            <a:r>
              <a:rPr lang="en-GB" sz="1500" dirty="0">
                <a:solidFill>
                  <a:schemeClr val="bg1"/>
                </a:solidFill>
              </a:rPr>
              <a:t> in health and care 	      Addenbrooke’s Hospital I Rosie Hospital</a:t>
            </a:r>
          </a:p>
        </p:txBody>
      </p:sp>
      <p:pic>
        <p:nvPicPr>
          <p:cNvPr id="6" name="Picture 36" descr="Nursing by the bedside"/>
          <p:cNvPicPr>
            <a:picLocks noChangeAspect="1" noChangeArrowheads="1"/>
          </p:cNvPicPr>
          <p:nvPr userDrawn="1"/>
        </p:nvPicPr>
        <p:blipFill>
          <a:blip r:embed="rId2" cstate="print"/>
          <a:srcRect b="16328"/>
          <a:stretch>
            <a:fillRect/>
          </a:stretch>
        </p:blipFill>
        <p:spPr bwMode="auto">
          <a:xfrm>
            <a:off x="6196980" y="4878949"/>
            <a:ext cx="1154113" cy="1117600"/>
          </a:xfrm>
          <a:prstGeom prst="rect">
            <a:avLst/>
          </a:prstGeom>
          <a:noFill/>
          <a:ln w="3175">
            <a:solidFill>
              <a:srgbClr val="00A499"/>
            </a:solidFill>
            <a:miter lim="800000"/>
            <a:headEnd/>
            <a:tailEnd/>
          </a:ln>
        </p:spPr>
      </p:pic>
      <p:pic>
        <p:nvPicPr>
          <p:cNvPr id="8" name="Picture 40" descr="Recovery_CMYK_0036smller"/>
          <p:cNvPicPr>
            <a:picLocks noChangeAspect="1" noChangeArrowheads="1"/>
          </p:cNvPicPr>
          <p:nvPr userDrawn="1"/>
        </p:nvPicPr>
        <p:blipFill>
          <a:blip r:embed="rId3" cstate="print"/>
          <a:srcRect l="14114" r="13179"/>
          <a:stretch>
            <a:fillRect/>
          </a:stretch>
        </p:blipFill>
        <p:spPr bwMode="auto">
          <a:xfrm>
            <a:off x="4892055" y="4878949"/>
            <a:ext cx="1223963" cy="1119187"/>
          </a:xfrm>
          <a:prstGeom prst="rect">
            <a:avLst/>
          </a:prstGeom>
          <a:noFill/>
          <a:ln w="3175">
            <a:solidFill>
              <a:srgbClr val="00A499"/>
            </a:solidFill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8" y="6368543"/>
            <a:ext cx="3765847" cy="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3" y="6275439"/>
            <a:ext cx="2852690" cy="551325"/>
          </a:xfrm>
          <a:prstGeom prst="rect">
            <a:avLst/>
          </a:prstGeom>
        </p:spPr>
      </p:pic>
      <p:pic>
        <p:nvPicPr>
          <p:cNvPr id="11" name="Picture 9" descr="Steth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9" y="283927"/>
            <a:ext cx="3715557" cy="60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25" y="4878949"/>
            <a:ext cx="1154113" cy="1114903"/>
          </a:xfrm>
          <a:prstGeom prst="rect">
            <a:avLst/>
          </a:prstGeom>
          <a:ln w="3175">
            <a:solidFill>
              <a:srgbClr val="00A499"/>
            </a:solidFill>
          </a:ln>
        </p:spPr>
      </p:pic>
      <p:pic>
        <p:nvPicPr>
          <p:cNvPr id="14" name="Picture 4" descr="http://connect2/media/5564/CUH-logo-for-A4-RGB-print-JPEG-/variant1/CUH_Logo_A4_RGB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0"/>
            <a:ext cx="3486149" cy="16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7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defRPr b="0"/>
            </a:lvl1pPr>
          </a:lstStyle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333375"/>
            <a:ext cx="8218487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079C9"/>
                    </a:gs>
                    <a:gs pos="50000">
                      <a:srgbClr val="6699FF"/>
                    </a:gs>
                    <a:gs pos="100000">
                      <a:srgbClr val="5079C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 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688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>
                <a:solidFill>
                  <a:srgbClr val="FFFFFF"/>
                </a:solidFill>
              </a:rPr>
              <a:t>Innovation </a:t>
            </a:r>
            <a:r>
              <a:rPr lang="en-GB" altLang="en-US" b="0">
                <a:solidFill>
                  <a:srgbClr val="FFFFFF"/>
                </a:solidFill>
              </a:rPr>
              <a:t>and</a:t>
            </a:r>
            <a:r>
              <a:rPr lang="en-GB" altLang="en-US">
                <a:solidFill>
                  <a:srgbClr val="FFFFFF"/>
                </a:solidFill>
              </a:rPr>
              <a:t> excellence </a:t>
            </a:r>
            <a:r>
              <a:rPr lang="en-GB" altLang="en-US" b="0">
                <a:solidFill>
                  <a:srgbClr val="FFFFFF"/>
                </a:solidFill>
              </a:rPr>
              <a:t>in health and care</a:t>
            </a:r>
            <a:r>
              <a:rPr lang="en-GB" altLang="en-US">
                <a:solidFill>
                  <a:srgbClr val="FFFFFF"/>
                </a:solidFill>
              </a:rPr>
              <a:t> </a:t>
            </a:r>
            <a:endParaRPr lang="en-GB" altLang="en-US" b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0">
              <a:solidFill>
                <a:srgbClr val="FFFFFF"/>
              </a:solidFill>
            </a:endParaRPr>
          </a:p>
        </p:txBody>
      </p:sp>
      <p:pic>
        <p:nvPicPr>
          <p:cNvPr id="1029" name="Picture 34" descr="blue glass RandD "/>
          <p:cNvPicPr preferRelativeResize="0">
            <a:picLocks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6092825"/>
            <a:ext cx="6143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6" descr="View"/>
          <p:cNvPicPr preferRelativeResize="0">
            <a:picLocks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092825"/>
            <a:ext cx="5762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7" descr="Profile_square_3 cropped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6092825"/>
            <a:ext cx="625475" cy="57626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333375"/>
            <a:ext cx="82184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 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6880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9" name="Picture 34" descr="blue glass RandD "/>
          <p:cNvPicPr preferRelativeResize="0">
            <a:picLocks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6092825"/>
            <a:ext cx="6143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6" descr="View"/>
          <p:cNvPicPr preferRelativeResize="0">
            <a:picLocks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092825"/>
            <a:ext cx="5762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7" descr="Profile_square_3 cropped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6092825"/>
            <a:ext cx="625475" cy="57626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333375"/>
            <a:ext cx="82184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 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6880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9" name="Picture 34" descr="blue glass RandD "/>
          <p:cNvPicPr preferRelativeResize="0">
            <a:picLocks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6092825"/>
            <a:ext cx="6143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6" descr="View"/>
          <p:cNvPicPr preferRelativeResize="0">
            <a:picLocks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092825"/>
            <a:ext cx="5762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7" descr="Profile_square_3 cropped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6092825"/>
            <a:ext cx="625475" cy="57626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333375"/>
            <a:ext cx="82184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 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6880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9" name="Picture 34" descr="blue glass RandD "/>
          <p:cNvPicPr preferRelativeResize="0">
            <a:picLocks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6092825"/>
            <a:ext cx="6143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6" descr="View"/>
          <p:cNvPicPr preferRelativeResize="0">
            <a:picLocks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092825"/>
            <a:ext cx="5762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7" descr="Profile_square_3 cropped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6092825"/>
            <a:ext cx="625475" cy="57626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333375"/>
            <a:ext cx="82184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 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6880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Innovation and excellence in health and care </a:t>
            </a:r>
          </a:p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9" name="Picture 34" descr="blue glass RandD "/>
          <p:cNvPicPr preferRelativeResize="0">
            <a:picLocks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6092825"/>
            <a:ext cx="6143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6" descr="View"/>
          <p:cNvPicPr preferRelativeResize="0">
            <a:picLocks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092825"/>
            <a:ext cx="576262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7" descr="Profile_square_3 cropped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6092825"/>
            <a:ext cx="625475" cy="57626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835342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4752975"/>
          </a:xfrm>
          <a:prstGeom prst="rect">
            <a:avLst/>
          </a:prstGeom>
          <a:solidFill>
            <a:srgbClr val="425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 </a:t>
            </a:r>
          </a:p>
        </p:txBody>
      </p:sp>
      <p:pic>
        <p:nvPicPr>
          <p:cNvPr id="1028" name="Picture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42038"/>
            <a:ext cx="3240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41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ECD9-9732-4DD4-B89F-DFEAE62D754B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 altLang="en-US">
                <a:solidFill>
                  <a:srgbClr val="FFFFFF"/>
                </a:solidFill>
              </a:rPr>
              <a:t>Innovation </a:t>
            </a:r>
            <a:r>
              <a:rPr lang="en-GB" altLang="en-US" b="0">
                <a:solidFill>
                  <a:srgbClr val="FFFFFF"/>
                </a:solidFill>
              </a:rPr>
              <a:t>and</a:t>
            </a:r>
            <a:r>
              <a:rPr lang="en-GB" altLang="en-US">
                <a:solidFill>
                  <a:srgbClr val="FFFFFF"/>
                </a:solidFill>
              </a:rPr>
              <a:t> excellence </a:t>
            </a:r>
            <a:r>
              <a:rPr lang="en-GB" altLang="en-US" b="0">
                <a:solidFill>
                  <a:srgbClr val="FFFFFF"/>
                </a:solidFill>
              </a:rPr>
              <a:t>in health and care</a:t>
            </a:r>
            <a:r>
              <a:rPr lang="en-GB" altLang="en-US">
                <a:solidFill>
                  <a:srgbClr val="FFFFFF"/>
                </a:solidFill>
              </a:rPr>
              <a:t> </a:t>
            </a:r>
            <a:endParaRPr lang="en-GB" altLang="en-US" b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384-D600-4582-BAEF-3C1177603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347864" y="2189033"/>
            <a:ext cx="54501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en-US" sz="2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of CBD use and monitoring  </a:t>
            </a:r>
          </a:p>
          <a:p>
            <a:pPr algn="r"/>
            <a:r>
              <a:rPr lang="en-GB" altLang="en-US" sz="2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East Anglia </a:t>
            </a:r>
          </a:p>
          <a:p>
            <a:pPr algn="r"/>
            <a:endParaRPr lang="en-GB" sz="2000" b="1" dirty="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 Mbah Ebubechukwu </a:t>
            </a:r>
          </a:p>
          <a:p>
            <a:pPr algn="r"/>
            <a:r>
              <a:rPr lang="en-GB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Gautam Ambegaonkar</a:t>
            </a:r>
          </a:p>
          <a:p>
            <a:pPr algn="r"/>
            <a:endParaRPr lang="en-GB" sz="2000" b="1" dirty="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EPEN Meeting </a:t>
            </a:r>
          </a:p>
          <a:p>
            <a:pPr algn="r"/>
            <a:r>
              <a:rPr lang="en-GB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000" b="1" baseline="30000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2021</a:t>
            </a:r>
          </a:p>
        </p:txBody>
      </p:sp>
    </p:spTree>
    <p:extLst>
      <p:ext uri="{BB962C8B-B14F-4D97-AF65-F5344CB8AC3E}">
        <p14:creationId xmlns:p14="http://schemas.microsoft.com/office/powerpoint/2010/main" val="307875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Indication for starting Epidiolex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677993"/>
              </p:ext>
            </p:extLst>
          </p:nvPr>
        </p:nvGraphicFramePr>
        <p:xfrm>
          <a:off x="612595" y="1412776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4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AEDs in addition to CBD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3512" y="2374064"/>
            <a:ext cx="5229340" cy="31431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sz="half" idx="2"/>
          </p:nvPr>
        </p:nvSpPr>
        <p:spPr>
          <a:xfrm>
            <a:off x="179512" y="1680887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Clobazam (92%)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Sodium Valproate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Keppra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Topiramate </a:t>
            </a:r>
          </a:p>
          <a:p>
            <a:pPr marL="285750" indent="-285750"/>
            <a:r>
              <a:rPr lang="en-GB" sz="3200" dirty="0"/>
              <a:t>Stiripentol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Lamotrigine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Rufinamide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9511FCF-E171-407D-B29B-3A8D9394133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36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86700" cy="2852737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Monitoring whilst on CBD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38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98" y="382823"/>
            <a:ext cx="8551862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Pre-treatment blood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625" y="1776648"/>
            <a:ext cx="4536504" cy="4351338"/>
          </a:xfrm>
        </p:spPr>
        <p:txBody>
          <a:bodyPr>
            <a:normAutofit/>
          </a:bodyPr>
          <a:lstStyle/>
          <a:p>
            <a:r>
              <a:rPr lang="en-GB" sz="2800" dirty="0"/>
              <a:t>Done in all 28 patients </a:t>
            </a:r>
          </a:p>
          <a:p>
            <a:endParaRPr lang="en-GB" sz="2800" dirty="0"/>
          </a:p>
          <a:p>
            <a:r>
              <a:rPr lang="en-GB" sz="2800" dirty="0"/>
              <a:t>Results </a:t>
            </a:r>
          </a:p>
          <a:p>
            <a:r>
              <a:rPr lang="en-GB" sz="2800" dirty="0"/>
              <a:t>25 Normal </a:t>
            </a:r>
          </a:p>
          <a:p>
            <a:r>
              <a:rPr lang="en-GB" sz="2800" dirty="0"/>
              <a:t>3 Abnormal (deranged LFT)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8312507"/>
              </p:ext>
            </p:extLst>
          </p:nvPr>
        </p:nvGraphicFramePr>
        <p:xfrm>
          <a:off x="4520201" y="2204864"/>
          <a:ext cx="3652199" cy="380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5688013" cy="4762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4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Subsequent tests (Month 1, 3, 6)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6992665"/>
              </p:ext>
            </p:extLst>
          </p:nvPr>
        </p:nvGraphicFramePr>
        <p:xfrm>
          <a:off x="683568" y="1844825"/>
          <a:ext cx="77048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37321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Children who were on Epidiolex for less than 1 month – excluded </a:t>
            </a:r>
          </a:p>
        </p:txBody>
      </p:sp>
    </p:spTree>
    <p:extLst>
      <p:ext uri="{BB962C8B-B14F-4D97-AF65-F5344CB8AC3E}">
        <p14:creationId xmlns:p14="http://schemas.microsoft.com/office/powerpoint/2010/main" val="28742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Blood tests whilst on CBD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277783"/>
              </p:ext>
            </p:extLst>
          </p:nvPr>
        </p:nvGraphicFramePr>
        <p:xfrm>
          <a:off x="1043608" y="1690689"/>
          <a:ext cx="6696744" cy="424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0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+mn-lt"/>
              </a:rPr>
              <a:t>Other side effects on Epidiolex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868144" y="2276872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 </a:t>
            </a:r>
          </a:p>
          <a:p>
            <a:r>
              <a:rPr lang="en-GB" sz="1800" dirty="0"/>
              <a:t>Loss of appetite</a:t>
            </a:r>
          </a:p>
          <a:p>
            <a:r>
              <a:rPr lang="en-GB" sz="1800" dirty="0"/>
              <a:t>Weakness</a:t>
            </a:r>
          </a:p>
          <a:p>
            <a:r>
              <a:rPr lang="en-GB" sz="1800" dirty="0"/>
              <a:t>Weight loss</a:t>
            </a:r>
          </a:p>
          <a:p>
            <a:r>
              <a:rPr lang="en-GB" sz="1800" dirty="0"/>
              <a:t>Agitation/restlessness</a:t>
            </a:r>
          </a:p>
          <a:p>
            <a:r>
              <a:rPr lang="en-GB" sz="1800" dirty="0"/>
              <a:t>Nausea and vomiting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6006913"/>
              </p:ext>
            </p:extLst>
          </p:nvPr>
        </p:nvGraphicFramePr>
        <p:xfrm>
          <a:off x="5702007" y="1844824"/>
          <a:ext cx="28273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5688013" cy="4762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029192"/>
              </p:ext>
            </p:extLst>
          </p:nvPr>
        </p:nvGraphicFramePr>
        <p:xfrm>
          <a:off x="614299" y="1690689"/>
          <a:ext cx="5073714" cy="41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39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Repeat Prescriptions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267790"/>
            <a:ext cx="504056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n = 5 	initial prescription</a:t>
            </a:r>
          </a:p>
          <a:p>
            <a:r>
              <a:rPr lang="en-GB" sz="2800" dirty="0"/>
              <a:t>n = 16 	on time</a:t>
            </a:r>
          </a:p>
          <a:p>
            <a:r>
              <a:rPr lang="en-GB" sz="2800" dirty="0"/>
              <a:t>n = 7 	delay in getting repeat 			prescription </a:t>
            </a:r>
          </a:p>
          <a:p>
            <a:pPr marL="0" indent="0">
              <a:buNone/>
            </a:pP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0719994"/>
              </p:ext>
            </p:extLst>
          </p:nvPr>
        </p:nvGraphicFramePr>
        <p:xfrm>
          <a:off x="5364088" y="2132855"/>
          <a:ext cx="3151262" cy="404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5688013" cy="4762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4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85032"/>
              </p:ext>
            </p:extLst>
          </p:nvPr>
        </p:nvGraphicFramePr>
        <p:xfrm>
          <a:off x="179512" y="1004649"/>
          <a:ext cx="8640960" cy="579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720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 compliance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compliance %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67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1:Diagnosis for starting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Epidiolex (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LGS,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Dravet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Atypical)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78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2: Are all children on Clobazam before Epidiolex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09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Do all children have name doctor/ nurse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28/28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doctor</a:t>
                      </a:r>
                    </a:p>
                    <a:p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 nurse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31724"/>
                  </a:ext>
                </a:extLst>
              </a:tr>
              <a:tr h="104309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4:Blood test prior to commencement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76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5:Blood test at correct intervals according to guidelines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96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/>
          </a:bodyPr>
          <a:lstStyle/>
          <a:p>
            <a:pPr algn="just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named nurse recorded on records </a:t>
            </a:r>
          </a:p>
          <a:p>
            <a:pPr algn="just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recording of blood tests whilst on Epidiolex + better recording of tests </a:t>
            </a:r>
          </a:p>
          <a:p>
            <a:pPr marL="0" indent="0" algn="just"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 a pathway for repeat prescription to minimise delay via secretaries / nurses (for discussion)</a:t>
            </a:r>
          </a:p>
          <a:p>
            <a:pPr algn="just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central folder for children whilst on Epidiolex? </a:t>
            </a:r>
          </a:p>
          <a:p>
            <a:pPr algn="just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2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just"/>
            <a:r>
              <a:rPr lang="en-GB" altLang="en-US" sz="2400" dirty="0">
                <a:cs typeface="Arial" panose="020B0604020202020204" pitchFamily="34" charset="0"/>
              </a:rPr>
              <a:t>In June 2018, the Home Office launched a review into the scheduling of cannabis and cannabis based products for medicinal purposes</a:t>
            </a:r>
          </a:p>
          <a:p>
            <a:pPr algn="just"/>
            <a:endParaRPr lang="en-GB" altLang="en-US" sz="2400" dirty="0">
              <a:cs typeface="Arial" panose="020B0604020202020204" pitchFamily="34" charset="0"/>
            </a:endParaRPr>
          </a:p>
          <a:p>
            <a:pPr algn="just"/>
            <a:r>
              <a:rPr lang="en-GB" altLang="en-US" sz="2400" dirty="0">
                <a:cs typeface="Arial" panose="020B0604020202020204" pitchFamily="34" charset="0"/>
              </a:rPr>
              <a:t>The British Paediatric Neurology Association (BPNA) </a:t>
            </a:r>
            <a:r>
              <a:rPr lang="en-GB" altLang="en-US" sz="2400">
                <a:cs typeface="Arial" panose="020B0604020202020204" pitchFamily="34" charset="0"/>
              </a:rPr>
              <a:t>was tasked to </a:t>
            </a:r>
            <a:r>
              <a:rPr lang="en-GB" altLang="en-US" sz="2400" dirty="0">
                <a:cs typeface="Arial" panose="020B0604020202020204" pitchFamily="34" charset="0"/>
              </a:rPr>
              <a:t>develop interim clinical guidance for clinicians for prescription of cannabis- based products for medicinal use in children and young people with epilepsy and for monitoring blood tests when on Epidiolex</a:t>
            </a:r>
            <a:r>
              <a:rPr lang="en-GB" altLang="en-US" sz="2400" baseline="30000" dirty="0">
                <a:cs typeface="Arial" panose="020B0604020202020204" pitchFamily="34" charset="0"/>
              </a:rPr>
              <a:t>TM</a:t>
            </a:r>
          </a:p>
          <a:p>
            <a:pPr marL="0" indent="0" algn="just">
              <a:buNone/>
            </a:pPr>
            <a:endParaRPr lang="en-GB" altLang="en-US" sz="2400" dirty="0">
              <a:cs typeface="Arial" panose="020B0604020202020204" pitchFamily="34" charset="0"/>
            </a:endParaRPr>
          </a:p>
          <a:p>
            <a:pPr algn="just"/>
            <a:r>
              <a:rPr lang="en-GB" altLang="en-US" sz="2400" dirty="0">
                <a:cs typeface="Arial" panose="020B0604020202020204" pitchFamily="34" charset="0"/>
              </a:rPr>
              <a:t>Since release of these guidelines, there has been no review on how it is followed in the East of England.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31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65239" y="4509120"/>
            <a:ext cx="6858000" cy="1655762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AutoShape 2" descr="EPIDIOLEX® (cannabidiol) Official Site |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EPIDIOLEX® (cannabidiol) Official Site | H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0" y="932389"/>
            <a:ext cx="3480321" cy="21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4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just"/>
            <a:r>
              <a:rPr lang="en-GB" sz="2800" dirty="0"/>
              <a:t>To assess adherence to guidelines in East Anglia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To assess compliance, tolerability and review side effects on CBD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Secondary objectives</a:t>
            </a:r>
          </a:p>
          <a:p>
            <a:pPr lvl="1" algn="just"/>
            <a:r>
              <a:rPr lang="en-GB" sz="2400" dirty="0"/>
              <a:t>To check if children on CBD have named consultant/ nurse </a:t>
            </a:r>
          </a:p>
          <a:p>
            <a:pPr lvl="1" algn="just"/>
            <a:r>
              <a:rPr lang="en-GB" sz="2400" dirty="0"/>
              <a:t>To identify delay in getting repeat prescriptions </a:t>
            </a:r>
          </a:p>
          <a:p>
            <a:pPr lvl="1" algn="just"/>
            <a:r>
              <a:rPr lang="en-GB" sz="2400" dirty="0"/>
              <a:t>To check for monitoring when on CBD</a:t>
            </a:r>
          </a:p>
          <a:p>
            <a:pPr algn="just"/>
            <a:endParaRPr lang="en-GB" sz="2400" dirty="0"/>
          </a:p>
          <a:p>
            <a:pPr algn="just"/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84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032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Monitoring guidelines on CBD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047806" cy="4980211"/>
          </a:xfrm>
        </p:spPr>
        <p:txBody>
          <a:bodyPr>
            <a:noAutofit/>
          </a:bodyPr>
          <a:lstStyle/>
          <a:p>
            <a:r>
              <a:rPr lang="en-GB" sz="2400" u="sng" dirty="0"/>
              <a:t>Routine blood monitoring schedule</a:t>
            </a:r>
          </a:p>
          <a:p>
            <a:pPr lvl="1"/>
            <a:r>
              <a:rPr lang="en-GB" sz="2100" dirty="0"/>
              <a:t>Pre-treatment</a:t>
            </a:r>
          </a:p>
          <a:p>
            <a:pPr lvl="1"/>
            <a:r>
              <a:rPr lang="en-GB" sz="2100" dirty="0"/>
              <a:t>Test 1               		Month 1</a:t>
            </a:r>
          </a:p>
          <a:p>
            <a:pPr lvl="1"/>
            <a:r>
              <a:rPr lang="en-GB" sz="2100" dirty="0"/>
              <a:t>Test 2               		Month 3</a:t>
            </a:r>
          </a:p>
          <a:p>
            <a:pPr lvl="1"/>
            <a:r>
              <a:rPr lang="en-GB" sz="2100" dirty="0"/>
              <a:t>Test 3               		Month 6</a:t>
            </a:r>
          </a:p>
          <a:p>
            <a:pPr lvl="1"/>
            <a:r>
              <a:rPr lang="en-GB" sz="2100" dirty="0"/>
              <a:t>Test 4               		Ongoing, As clinically indicated (not routine)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Upon increasing Epidiolex dose above 10 mg/kg/day or  changes in medicinal products - schedule should be restarted.</a:t>
            </a:r>
          </a:p>
          <a:p>
            <a:pPr algn="just"/>
            <a:endParaRPr lang="en-GB" sz="2400" dirty="0"/>
          </a:p>
          <a:p>
            <a:r>
              <a:rPr lang="en-GB" sz="2400" dirty="0"/>
              <a:t>Patients with identified baseline elevations of ALT or AST and patients who are taking valproate are recommended to undergo intensified monitoring (next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50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Intensified monitoring schedule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Test 1    2 weeks (additional)</a:t>
            </a:r>
          </a:p>
          <a:p>
            <a:r>
              <a:rPr lang="en-GB" sz="2400" dirty="0"/>
              <a:t>Test 2    Month 1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Test 3    Month 2 (additional)</a:t>
            </a:r>
          </a:p>
          <a:p>
            <a:r>
              <a:rPr lang="en-GB" sz="2400" dirty="0"/>
              <a:t>Test 4    Month 3</a:t>
            </a:r>
          </a:p>
          <a:p>
            <a:r>
              <a:rPr lang="en-GB" sz="2400" dirty="0"/>
              <a:t>Test 5    Month 6</a:t>
            </a:r>
          </a:p>
          <a:p>
            <a:r>
              <a:rPr lang="en-GB" sz="2400" dirty="0"/>
              <a:t>Test 6    Ongoing,   As clinically indicated</a:t>
            </a:r>
          </a:p>
          <a:p>
            <a:endParaRPr lang="en-GB" sz="2400" dirty="0"/>
          </a:p>
          <a:p>
            <a:r>
              <a:rPr lang="en-GB" sz="2400" dirty="0"/>
              <a:t>Discontinue CBD if ALT &gt; 3 upper limit of normal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90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2964"/>
            <a:ext cx="8229600" cy="4713387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Details of all children on Epidiolex maintained on a database at CUHFT</a:t>
            </a: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Retrospective data collection using EPIC</a:t>
            </a: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hospital contacted for missing information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13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36504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 children on Epidiolex in East Anglia between 2018 - 2021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Duration of being on Epidiolex between 2 weeks – 2 ½ yrs.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1FCF-E171-407D-B29B-3A8D9394133F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10572"/>
              </p:ext>
            </p:extLst>
          </p:nvPr>
        </p:nvGraphicFramePr>
        <p:xfrm>
          <a:off x="628650" y="2996951"/>
          <a:ext cx="7039694" cy="318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9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hospital/ region?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126797"/>
              </p:ext>
            </p:extLst>
          </p:nvPr>
        </p:nvGraphicFramePr>
        <p:xfrm>
          <a:off x="628650" y="1690689"/>
          <a:ext cx="7886700" cy="448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43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Named professional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All children had a named consultant</a:t>
            </a:r>
          </a:p>
          <a:p>
            <a:endParaRPr lang="en-GB" sz="3200" dirty="0"/>
          </a:p>
          <a:p>
            <a:r>
              <a:rPr lang="en-GB" sz="3200" dirty="0"/>
              <a:t>Not all had a named epilepsy nurse specialist identifiable 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5757804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altLang="en-US" b="1">
                <a:solidFill>
                  <a:srgbClr val="FFFFFF"/>
                </a:solidFill>
              </a:rPr>
              <a:t>Innovation </a:t>
            </a:r>
            <a:r>
              <a:rPr lang="en-GB" altLang="en-US">
                <a:solidFill>
                  <a:srgbClr val="FFFFFF"/>
                </a:solidFill>
              </a:rPr>
              <a:t>and</a:t>
            </a:r>
            <a:r>
              <a:rPr lang="en-GB" altLang="en-US" b="1">
                <a:solidFill>
                  <a:srgbClr val="FFFFFF"/>
                </a:solidFill>
              </a:rPr>
              <a:t> excellence </a:t>
            </a:r>
            <a:r>
              <a:rPr lang="en-GB" altLang="en-US">
                <a:solidFill>
                  <a:srgbClr val="FFFFFF"/>
                </a:solidFill>
              </a:rPr>
              <a:t>in health and care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endParaRPr lang="en-GB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857868"/>
              </p:ext>
            </p:extLst>
          </p:nvPr>
        </p:nvGraphicFramePr>
        <p:xfrm>
          <a:off x="3851920" y="1124744"/>
          <a:ext cx="466343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0596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2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23010</TotalTime>
  <Words>775</Words>
  <Application>Microsoft Office PowerPoint</Application>
  <PresentationFormat>On-screen Show (4:3)</PresentationFormat>
  <Paragraphs>157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Office Theme</vt:lpstr>
      <vt:lpstr>PowerPoint Presentation</vt:lpstr>
      <vt:lpstr>Introduction</vt:lpstr>
      <vt:lpstr>Objectives</vt:lpstr>
      <vt:lpstr>Monitoring guidelines on CBD </vt:lpstr>
      <vt:lpstr>Intensified monitoring schedule </vt:lpstr>
      <vt:lpstr>Methods</vt:lpstr>
      <vt:lpstr>Results</vt:lpstr>
      <vt:lpstr>Which hospital/ region?</vt:lpstr>
      <vt:lpstr>Named professional</vt:lpstr>
      <vt:lpstr>Indication for starting Epidiolex</vt:lpstr>
      <vt:lpstr>AEDs in addition to CBD</vt:lpstr>
      <vt:lpstr>Monitoring whilst on CBD</vt:lpstr>
      <vt:lpstr>Pre-treatment blood tests</vt:lpstr>
      <vt:lpstr>Subsequent tests (Month 1, 3, 6)</vt:lpstr>
      <vt:lpstr>Blood tests whilst on CBD</vt:lpstr>
      <vt:lpstr>Other side effects on Epidiolex</vt:lpstr>
      <vt:lpstr>Repeat Prescriptions</vt:lpstr>
      <vt:lpstr>Summary / Conclusions</vt:lpstr>
      <vt:lpstr>Recommendations</vt:lpstr>
      <vt:lpstr>Thank You</vt:lpstr>
    </vt:vector>
  </TitlesOfParts>
  <Company>Cambridge University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Quality Support</dc:title>
  <dc:creator>srahanp;kingm</dc:creator>
  <cp:lastModifiedBy>Saraswatula Arun</cp:lastModifiedBy>
  <cp:revision>2276</cp:revision>
  <cp:lastPrinted>2018-01-30T10:58:34Z</cp:lastPrinted>
  <dcterms:created xsi:type="dcterms:W3CDTF">2014-07-24T08:29:51Z</dcterms:created>
  <dcterms:modified xsi:type="dcterms:W3CDTF">2022-01-02T12:45:40Z</dcterms:modified>
</cp:coreProperties>
</file>