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5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5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42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0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17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33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34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08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D540D-1F95-45D8-B108-20FF640DA669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1CB68-378C-4E86-95A3-8A8BDF0BC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0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IVIG in refractory epilepsy</a:t>
            </a:r>
            <a:br>
              <a:rPr lang="en-GB" dirty="0" smtClean="0"/>
            </a:br>
            <a:r>
              <a:rPr lang="en-GB" dirty="0" smtClean="0"/>
              <a:t>Is there an emerging evidence?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Tekki Rao</a:t>
            </a:r>
          </a:p>
          <a:p>
            <a:r>
              <a:rPr lang="en-GB" dirty="0" smtClean="0"/>
              <a:t>Luton</a:t>
            </a:r>
          </a:p>
          <a:p>
            <a:r>
              <a:rPr lang="en-GB" dirty="0" smtClean="0"/>
              <a:t>EPEN – 14.10.21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05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2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err="1" smtClean="0"/>
              <a:t>IVIg</a:t>
            </a:r>
            <a:r>
              <a:rPr lang="en-GB" u="sng" dirty="0" smtClean="0"/>
              <a:t> group</a:t>
            </a:r>
          </a:p>
          <a:p>
            <a:r>
              <a:rPr lang="en-GB" dirty="0" smtClean="0"/>
              <a:t>Number : 26</a:t>
            </a:r>
          </a:p>
          <a:p>
            <a:r>
              <a:rPr lang="en-GB" dirty="0" smtClean="0"/>
              <a:t>Age: 2-13 </a:t>
            </a:r>
            <a:r>
              <a:rPr lang="en-GB" dirty="0" err="1" smtClean="0"/>
              <a:t>yrs</a:t>
            </a:r>
            <a:endParaRPr lang="en-GB" dirty="0" smtClean="0"/>
          </a:p>
          <a:p>
            <a:r>
              <a:rPr lang="en-GB" dirty="0" smtClean="0"/>
              <a:t>Cross over: 1</a:t>
            </a:r>
          </a:p>
          <a:p>
            <a:r>
              <a:rPr lang="en-GB" dirty="0" smtClean="0"/>
              <a:t>Response: 22/26 (84.6%)</a:t>
            </a:r>
          </a:p>
          <a:p>
            <a:r>
              <a:rPr lang="en-GB" dirty="0" err="1" smtClean="0"/>
              <a:t>Sz</a:t>
            </a:r>
            <a:r>
              <a:rPr lang="en-GB" dirty="0" smtClean="0"/>
              <a:t> reduction : 0-100%</a:t>
            </a:r>
          </a:p>
          <a:p>
            <a:r>
              <a:rPr lang="en-GB" dirty="0" smtClean="0"/>
              <a:t>Mean response time: 5.9wks</a:t>
            </a:r>
          </a:p>
          <a:p>
            <a:r>
              <a:rPr lang="en-GB" dirty="0" smtClean="0"/>
              <a:t>Relapse: Low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2160" y="1600200"/>
            <a:ext cx="2674640" cy="4525963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Steroid group</a:t>
            </a:r>
          </a:p>
          <a:p>
            <a:pPr marL="0" indent="0">
              <a:buNone/>
            </a:pPr>
            <a:r>
              <a:rPr lang="en-GB" dirty="0" smtClean="0"/>
              <a:t>25</a:t>
            </a:r>
          </a:p>
          <a:p>
            <a:pPr marL="0" indent="0">
              <a:buNone/>
            </a:pPr>
            <a:r>
              <a:rPr lang="en-GB" dirty="0" smtClean="0"/>
              <a:t>1.5-10</a:t>
            </a:r>
          </a:p>
          <a:p>
            <a:pPr marL="0" indent="0">
              <a:buNone/>
            </a:pPr>
            <a:r>
              <a:rPr lang="en-GB" dirty="0" smtClean="0"/>
              <a:t>10</a:t>
            </a:r>
          </a:p>
          <a:p>
            <a:pPr marL="0" indent="0">
              <a:buNone/>
            </a:pPr>
            <a:r>
              <a:rPr lang="en-GB" dirty="0" smtClean="0"/>
              <a:t>6/25 (24%)</a:t>
            </a:r>
          </a:p>
          <a:p>
            <a:pPr marL="0" indent="0">
              <a:buNone/>
            </a:pPr>
            <a:r>
              <a:rPr lang="en-GB" dirty="0" smtClean="0"/>
              <a:t>70-100%</a:t>
            </a:r>
          </a:p>
          <a:p>
            <a:pPr marL="0" indent="0">
              <a:buNone/>
            </a:pPr>
            <a:r>
              <a:rPr lang="en-GB" dirty="0" smtClean="0"/>
              <a:t>2.7 </a:t>
            </a:r>
            <a:r>
              <a:rPr lang="en-GB" dirty="0" err="1" smtClean="0"/>
              <a:t>wks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High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67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Mechanisms: Unknown, but possible membrane stabilising and gene transcription  in steroids but temporary</a:t>
            </a:r>
          </a:p>
          <a:p>
            <a:r>
              <a:rPr lang="en-GB" dirty="0" smtClean="0"/>
              <a:t>Pathway that leads to refractoriness is reversible and immune mediated hence response to </a:t>
            </a:r>
            <a:r>
              <a:rPr lang="en-GB" dirty="0" err="1" smtClean="0"/>
              <a:t>IVIg</a:t>
            </a:r>
            <a:endParaRPr lang="en-GB" dirty="0" smtClean="0"/>
          </a:p>
          <a:p>
            <a:r>
              <a:rPr lang="en-GB" dirty="0" smtClean="0"/>
              <a:t>Discrepant response on patients with same </a:t>
            </a:r>
            <a:r>
              <a:rPr lang="en-GB" dirty="0" err="1" smtClean="0"/>
              <a:t>etiology</a:t>
            </a:r>
            <a:r>
              <a:rPr lang="en-GB" dirty="0" smtClean="0"/>
              <a:t> in steroid group but consistent in </a:t>
            </a:r>
            <a:r>
              <a:rPr lang="en-GB" dirty="0" err="1" smtClean="0"/>
              <a:t>IVIg</a:t>
            </a:r>
            <a:endParaRPr lang="en-GB" dirty="0" smtClean="0"/>
          </a:p>
          <a:p>
            <a:r>
              <a:rPr lang="en-GB" dirty="0" smtClean="0"/>
              <a:t>Response in </a:t>
            </a:r>
            <a:r>
              <a:rPr lang="en-GB" dirty="0" err="1" smtClean="0"/>
              <a:t>IVIg</a:t>
            </a:r>
            <a:r>
              <a:rPr lang="en-GB" dirty="0" smtClean="0"/>
              <a:t> is </a:t>
            </a:r>
            <a:r>
              <a:rPr lang="en-GB" dirty="0" err="1" smtClean="0"/>
              <a:t>etiology</a:t>
            </a:r>
            <a:r>
              <a:rPr lang="en-GB" dirty="0" smtClean="0"/>
              <a:t> independent, delayed but sustained in </a:t>
            </a:r>
            <a:r>
              <a:rPr lang="en-GB" dirty="0" err="1" smtClean="0"/>
              <a:t>IVIg</a:t>
            </a:r>
            <a:r>
              <a:rPr lang="en-GB" dirty="0" smtClean="0"/>
              <a:t> than steroids</a:t>
            </a:r>
          </a:p>
          <a:p>
            <a:r>
              <a:rPr lang="en-GB" dirty="0" err="1" smtClean="0"/>
              <a:t>IVIg</a:t>
            </a:r>
            <a:r>
              <a:rPr lang="en-GB" dirty="0" smtClean="0"/>
              <a:t> should be considered early in epilepsy than when intractability persisted.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34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for thought!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/>
          </a:bodyPr>
          <a:lstStyle/>
          <a:p>
            <a:r>
              <a:rPr lang="en-GB" dirty="0" err="1" smtClean="0"/>
              <a:t>Neuroinflammation</a:t>
            </a:r>
            <a:r>
              <a:rPr lang="en-GB" dirty="0" smtClean="0"/>
              <a:t> – has a role in intractability</a:t>
            </a:r>
          </a:p>
          <a:p>
            <a:r>
              <a:rPr lang="en-GB" dirty="0"/>
              <a:t>Steroids vs </a:t>
            </a:r>
            <a:r>
              <a:rPr lang="en-GB" dirty="0" err="1" smtClean="0"/>
              <a:t>IVIg</a:t>
            </a:r>
            <a:r>
              <a:rPr lang="en-GB" dirty="0" smtClean="0"/>
              <a:t>: </a:t>
            </a:r>
            <a:r>
              <a:rPr lang="en-GB" dirty="0" err="1" smtClean="0"/>
              <a:t>IVIg</a:t>
            </a:r>
            <a:r>
              <a:rPr lang="en-GB" dirty="0" smtClean="0"/>
              <a:t> appears superior</a:t>
            </a:r>
            <a:endParaRPr lang="en-GB" dirty="0" smtClean="0"/>
          </a:p>
          <a:p>
            <a:r>
              <a:rPr lang="en-GB" dirty="0" smtClean="0"/>
              <a:t>Anyone in region or nationally used </a:t>
            </a:r>
            <a:r>
              <a:rPr lang="en-GB" dirty="0" err="1" smtClean="0"/>
              <a:t>IVIg</a:t>
            </a:r>
            <a:r>
              <a:rPr lang="en-GB" dirty="0" smtClean="0"/>
              <a:t>?</a:t>
            </a:r>
          </a:p>
          <a:p>
            <a:r>
              <a:rPr lang="en-GB" dirty="0" smtClean="0"/>
              <a:t>Cost implications? Vs Saving on admissions?</a:t>
            </a:r>
          </a:p>
          <a:p>
            <a:r>
              <a:rPr lang="en-GB" dirty="0" smtClean="0"/>
              <a:t>Can </a:t>
            </a:r>
            <a:r>
              <a:rPr lang="en-GB" dirty="0"/>
              <a:t>we consider – regional guidance</a:t>
            </a:r>
            <a:r>
              <a:rPr lang="en-GB" dirty="0" smtClean="0"/>
              <a:t>?</a:t>
            </a:r>
          </a:p>
          <a:p>
            <a:r>
              <a:rPr lang="en-GB" dirty="0" smtClean="0"/>
              <a:t>What dose and protocol?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C:\Users\stekki-rao\AppData\Local\Microsoft\Windows\Temporary Internet Files\Content.Outlook\6IV7CIPJ\png-transparent-iphone-emoji-samsung-galaxy-guess-the-questions-crying-emoji-emoticon-logo-electronics-smiley-apple-color-emoj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0688"/>
            <a:ext cx="1916832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395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Tang-Wai, R., </a:t>
            </a:r>
            <a:r>
              <a:rPr lang="en-GB" dirty="0" err="1"/>
              <a:t>Mailo</a:t>
            </a:r>
            <a:r>
              <a:rPr lang="en-GB" dirty="0"/>
              <a:t>, J., &amp; Rosenblatt, B. (2017). Breaking the cycle: A comparison between intravenous immunoglobulins and high dosage prednisone in the treatment of medically intractable epilepsy in children. </a:t>
            </a:r>
            <a:r>
              <a:rPr lang="en-GB" i="1" dirty="0"/>
              <a:t>Seizure</a:t>
            </a:r>
            <a:r>
              <a:rPr lang="en-GB" dirty="0"/>
              <a:t>, </a:t>
            </a:r>
            <a:r>
              <a:rPr lang="en-GB" i="1" dirty="0"/>
              <a:t>47</a:t>
            </a:r>
            <a:r>
              <a:rPr lang="en-GB" dirty="0"/>
              <a:t>, 34-41</a:t>
            </a:r>
            <a:r>
              <a:rPr lang="en-GB" dirty="0" smtClean="0"/>
              <a:t>.</a:t>
            </a:r>
          </a:p>
          <a:p>
            <a:r>
              <a:rPr lang="en-GB" dirty="0"/>
              <a:t>González-Castillo, Z., Gómez, E. S., Torres-Gómez, A., </a:t>
            </a:r>
            <a:r>
              <a:rPr lang="en-GB" dirty="0" err="1"/>
              <a:t>Sobero</a:t>
            </a:r>
            <a:r>
              <a:rPr lang="en-GB" dirty="0"/>
              <a:t>, J. V., &amp; Moctezuma, J. G. (2020). Intravenous immunoglobulin G as adjuvant treatment in drug-resistant childhood epilepsy. </a:t>
            </a:r>
            <a:r>
              <a:rPr lang="en-GB" i="1" dirty="0" err="1"/>
              <a:t>Neurología</a:t>
            </a:r>
            <a:r>
              <a:rPr lang="en-GB" i="1" dirty="0"/>
              <a:t> (English Edition)</a:t>
            </a:r>
            <a:r>
              <a:rPr lang="en-GB" dirty="0"/>
              <a:t>, </a:t>
            </a:r>
            <a:r>
              <a:rPr lang="en-GB" i="1" dirty="0"/>
              <a:t>35</a:t>
            </a:r>
            <a:r>
              <a:rPr lang="en-GB" dirty="0"/>
              <a:t>(6), 395-399</a:t>
            </a:r>
            <a:r>
              <a:rPr lang="en-GB" dirty="0" smtClean="0"/>
              <a:t>.</a:t>
            </a:r>
          </a:p>
          <a:p>
            <a:r>
              <a:rPr lang="en-GB" dirty="0" err="1"/>
              <a:t>Geng</a:t>
            </a:r>
            <a:r>
              <a:rPr lang="en-GB" dirty="0"/>
              <a:t> J, Dong J, Li Y, Ni H, Jiang K, Shi LL, et al. </a:t>
            </a:r>
            <a:r>
              <a:rPr lang="en-GB" dirty="0" err="1"/>
              <a:t>Intravenousimmunoglobulins</a:t>
            </a:r>
            <a:r>
              <a:rPr lang="en-GB" dirty="0"/>
              <a:t> for epilepsy. Cochrane Database </a:t>
            </a:r>
            <a:r>
              <a:rPr lang="en-GB" dirty="0" err="1"/>
              <a:t>Syst</a:t>
            </a:r>
            <a:r>
              <a:rPr lang="en-GB" dirty="0"/>
              <a:t> Rev.2017, http://dx.doi.org/10.1002/14651858.CD008557.pub3.CD008557 [review</a:t>
            </a:r>
            <a:r>
              <a:rPr lang="en-GB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230761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062038"/>
            <a:ext cx="809625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78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Analytical, Observational, Case-control</a:t>
            </a:r>
          </a:p>
          <a:p>
            <a:r>
              <a:rPr lang="en-GB" dirty="0" smtClean="0"/>
              <a:t>Institute: Mexico City Hospital</a:t>
            </a:r>
          </a:p>
          <a:p>
            <a:r>
              <a:rPr lang="en-GB" dirty="0" smtClean="0"/>
              <a:t>Period: 2003 – 2013</a:t>
            </a:r>
          </a:p>
          <a:p>
            <a:r>
              <a:rPr lang="en-GB" dirty="0" smtClean="0"/>
              <a:t>Subjects: children(&lt;18) with drug resistant epilepsy (ILAE definition)</a:t>
            </a:r>
          </a:p>
          <a:p>
            <a:r>
              <a:rPr lang="en-GB" dirty="0" smtClean="0"/>
              <a:t>Method: </a:t>
            </a:r>
            <a:r>
              <a:rPr lang="en-GB" dirty="0" err="1" smtClean="0"/>
              <a:t>IVIg</a:t>
            </a:r>
            <a:r>
              <a:rPr lang="en-GB" dirty="0" smtClean="0"/>
              <a:t> 0.4g/kg/day x 5 in each cycle x 6; 3 week interval between cycles</a:t>
            </a:r>
          </a:p>
          <a:p>
            <a:r>
              <a:rPr lang="en-GB" dirty="0" smtClean="0"/>
              <a:t>Analysis: Simple statistical methods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16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 856 children with epilepsy</a:t>
            </a:r>
          </a:p>
          <a:p>
            <a:r>
              <a:rPr lang="en-GB" dirty="0" smtClean="0"/>
              <a:t>167 with DRE (19.5%)</a:t>
            </a:r>
          </a:p>
          <a:p>
            <a:r>
              <a:rPr lang="en-GB" dirty="0" smtClean="0"/>
              <a:t>44 Rx with </a:t>
            </a:r>
            <a:r>
              <a:rPr lang="en-GB" dirty="0" err="1" smtClean="0"/>
              <a:t>IVIg</a:t>
            </a:r>
            <a:endParaRPr lang="en-GB" dirty="0" smtClean="0"/>
          </a:p>
          <a:p>
            <a:r>
              <a:rPr lang="en-GB" dirty="0" smtClean="0"/>
              <a:t>38 included (Complete Rx); M:F=26:12</a:t>
            </a:r>
          </a:p>
          <a:p>
            <a:r>
              <a:rPr lang="en-GB" dirty="0" smtClean="0"/>
              <a:t>Mean age </a:t>
            </a:r>
          </a:p>
          <a:p>
            <a:pPr lvl="1"/>
            <a:r>
              <a:rPr lang="en-GB" dirty="0" smtClean="0"/>
              <a:t>Onset: 2 </a:t>
            </a:r>
            <a:r>
              <a:rPr lang="en-GB" dirty="0" err="1" smtClean="0"/>
              <a:t>yrs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IVIg</a:t>
            </a:r>
            <a:r>
              <a:rPr lang="en-GB" dirty="0" smtClean="0"/>
              <a:t>: 6.12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56792"/>
            <a:ext cx="4038600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27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7855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530120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of AED before Rx: 2.65; after Rx: 2.84</a:t>
            </a:r>
          </a:p>
          <a:p>
            <a:r>
              <a:rPr lang="en-GB" dirty="0" smtClean="0"/>
              <a:t>Epilepsy Surgery: 5 pts (13%); 3VNS, 2 Corpus </a:t>
            </a:r>
            <a:r>
              <a:rPr lang="en-GB" dirty="0" err="1" smtClean="0"/>
              <a:t>callosotomy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86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on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Variable response in different papers (15-86%)</a:t>
            </a:r>
          </a:p>
          <a:p>
            <a:r>
              <a:rPr lang="en-GB" dirty="0" smtClean="0"/>
              <a:t>Cochrane review 2017:</a:t>
            </a:r>
          </a:p>
          <a:p>
            <a:pPr lvl="1"/>
            <a:r>
              <a:rPr lang="en-GB" dirty="0" smtClean="0"/>
              <a:t>1 placebo controlled RCT includes adults</a:t>
            </a:r>
          </a:p>
          <a:p>
            <a:pPr lvl="1"/>
            <a:r>
              <a:rPr lang="en-GB" dirty="0" err="1" smtClean="0"/>
              <a:t>IVIg</a:t>
            </a:r>
            <a:r>
              <a:rPr lang="en-GB" dirty="0" smtClean="0"/>
              <a:t> 52.5% response ; placebo 27.8% (p=0.095)</a:t>
            </a:r>
          </a:p>
          <a:p>
            <a:r>
              <a:rPr lang="en-GB" dirty="0" smtClean="0"/>
              <a:t>Limitations</a:t>
            </a:r>
          </a:p>
          <a:p>
            <a:pPr lvl="1"/>
            <a:r>
              <a:rPr lang="en-GB" dirty="0" smtClean="0"/>
              <a:t>Observational retrospective</a:t>
            </a:r>
          </a:p>
          <a:p>
            <a:pPr lvl="1"/>
            <a:r>
              <a:rPr lang="en-GB" dirty="0" smtClean="0"/>
              <a:t>Pt as own control</a:t>
            </a:r>
          </a:p>
          <a:p>
            <a:pPr lvl="1"/>
            <a:r>
              <a:rPr lang="en-GB" dirty="0" smtClean="0"/>
              <a:t>No randomisation</a:t>
            </a:r>
          </a:p>
          <a:p>
            <a:pPr lvl="1"/>
            <a:r>
              <a:rPr lang="en-GB" dirty="0" smtClean="0"/>
              <a:t>Information from records</a:t>
            </a:r>
          </a:p>
          <a:p>
            <a:r>
              <a:rPr lang="en-GB" dirty="0" smtClean="0"/>
              <a:t>Conclusion: </a:t>
            </a:r>
            <a:r>
              <a:rPr lang="en-GB" dirty="0" err="1" smtClean="0"/>
              <a:t>IVIg</a:t>
            </a:r>
            <a:r>
              <a:rPr lang="en-GB" dirty="0" smtClean="0"/>
              <a:t> can used as an adjuvant</a:t>
            </a:r>
          </a:p>
        </p:txBody>
      </p:sp>
    </p:spTree>
    <p:extLst>
      <p:ext uri="{BB962C8B-B14F-4D97-AF65-F5344CB8AC3E}">
        <p14:creationId xmlns:p14="http://schemas.microsoft.com/office/powerpoint/2010/main" val="332381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Steroid vs </a:t>
            </a:r>
            <a:r>
              <a:rPr lang="en-GB" dirty="0" err="1" smtClean="0"/>
              <a:t>IVIg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4464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99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 centre (Canada), retrospective observational</a:t>
            </a:r>
          </a:p>
          <a:p>
            <a:r>
              <a:rPr lang="en-GB" dirty="0" smtClean="0"/>
              <a:t>Subjects: Children&lt;17 years with DRE</a:t>
            </a:r>
          </a:p>
          <a:p>
            <a:r>
              <a:rPr lang="en-GB" dirty="0" smtClean="0"/>
              <a:t>Period: 2005-16</a:t>
            </a:r>
          </a:p>
          <a:p>
            <a:r>
              <a:rPr lang="en-GB" dirty="0" smtClean="0"/>
              <a:t>Exclusions: Infantile spasms &amp; Autoimmune</a:t>
            </a:r>
          </a:p>
          <a:p>
            <a:r>
              <a:rPr lang="en-GB" dirty="0" smtClean="0"/>
              <a:t>Method: </a:t>
            </a:r>
            <a:r>
              <a:rPr lang="en-GB" dirty="0" err="1" smtClean="0"/>
              <a:t>IVIg</a:t>
            </a:r>
            <a:r>
              <a:rPr lang="en-GB" dirty="0" smtClean="0"/>
              <a:t> – 1g/kg monthly or Prednisolone 1-2mg/kg/day for 2 weeks then taper 4-6 weeks; repeated steroids or crossover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99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81518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55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424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IVIG in refractory epilepsy Is there an emerging evidence?</vt:lpstr>
      <vt:lpstr>PowerPoint Presentation</vt:lpstr>
      <vt:lpstr>Study</vt:lpstr>
      <vt:lpstr>Data</vt:lpstr>
      <vt:lpstr>Results</vt:lpstr>
      <vt:lpstr>Discussion on paper</vt:lpstr>
      <vt:lpstr>Steroid vs IVIg</vt:lpstr>
      <vt:lpstr>Study</vt:lpstr>
      <vt:lpstr>PowerPoint Presentation</vt:lpstr>
      <vt:lpstr>Discussion 2</vt:lpstr>
      <vt:lpstr>Discussion</vt:lpstr>
      <vt:lpstr>Food for thought!</vt:lpstr>
      <vt:lpstr>References</vt:lpstr>
    </vt:vector>
  </TitlesOfParts>
  <Company>Luton &amp; Dunstable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IVIG in refractory epilepsy Is there an emerging evidence?</dc:title>
  <dc:creator>%username%</dc:creator>
  <cp:lastModifiedBy>%username%</cp:lastModifiedBy>
  <cp:revision>25</cp:revision>
  <dcterms:created xsi:type="dcterms:W3CDTF">2021-10-13T18:00:12Z</dcterms:created>
  <dcterms:modified xsi:type="dcterms:W3CDTF">2021-10-14T08:00:59Z</dcterms:modified>
</cp:coreProperties>
</file>