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3" r:id="rId2"/>
    <p:sldId id="281" r:id="rId3"/>
    <p:sldId id="280" r:id="rId4"/>
    <p:sldId id="279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68" d="100"/>
          <a:sy n="68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80224-C5CB-4D10-BB9D-24FF0E81C5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1AFB7-3AA1-4579-98EB-F73E5706CF0E}">
      <dgm:prSet/>
      <dgm:spPr/>
      <dgm:t>
        <a:bodyPr/>
        <a:lstStyle/>
        <a:p>
          <a:r>
            <a:rPr lang="en-US" dirty="0"/>
            <a:t>Collect data on MECP2  and CDKL5 patients in the EoE region- phenotype, treatment and outcomes</a:t>
          </a:r>
        </a:p>
      </dgm:t>
    </dgm:pt>
    <dgm:pt modelId="{F3212186-C076-4AA0-9BD0-FD448F4C8B1D}" type="parTrans" cxnId="{6D85451B-2DB7-4D2E-A39C-2D4B87E8D1B3}">
      <dgm:prSet/>
      <dgm:spPr/>
      <dgm:t>
        <a:bodyPr/>
        <a:lstStyle/>
        <a:p>
          <a:endParaRPr lang="en-US"/>
        </a:p>
      </dgm:t>
    </dgm:pt>
    <dgm:pt modelId="{603F27BB-F650-4ABB-8D51-824C3B1578A3}" type="sibTrans" cxnId="{6D85451B-2DB7-4D2E-A39C-2D4B87E8D1B3}">
      <dgm:prSet/>
      <dgm:spPr/>
      <dgm:t>
        <a:bodyPr/>
        <a:lstStyle/>
        <a:p>
          <a:endParaRPr lang="en-US"/>
        </a:p>
      </dgm:t>
    </dgm:pt>
    <dgm:pt modelId="{18D0406F-7571-4D1A-88A3-A23A6B976621}">
      <dgm:prSet/>
      <dgm:spPr/>
      <dgm:t>
        <a:bodyPr/>
        <a:lstStyle/>
        <a:p>
          <a:r>
            <a:rPr lang="en-US" dirty="0"/>
            <a:t>Groundwork for potential clinical trial participation as a center</a:t>
          </a:r>
        </a:p>
      </dgm:t>
    </dgm:pt>
    <dgm:pt modelId="{6F01231C-97BA-431D-877F-B5021157ED37}" type="parTrans" cxnId="{02FF32A7-15F7-464F-A98E-6127E500711F}">
      <dgm:prSet/>
      <dgm:spPr/>
      <dgm:t>
        <a:bodyPr/>
        <a:lstStyle/>
        <a:p>
          <a:endParaRPr lang="en-US"/>
        </a:p>
      </dgm:t>
    </dgm:pt>
    <dgm:pt modelId="{4655E675-79C6-461B-81BC-ACD37C790FC7}" type="sibTrans" cxnId="{02FF32A7-15F7-464F-A98E-6127E500711F}">
      <dgm:prSet/>
      <dgm:spPr/>
      <dgm:t>
        <a:bodyPr/>
        <a:lstStyle/>
        <a:p>
          <a:endParaRPr lang="en-US"/>
        </a:p>
      </dgm:t>
    </dgm:pt>
    <dgm:pt modelId="{D157B839-1E19-6E48-9E4E-34AF1E2D0DF3}">
      <dgm:prSet/>
      <dgm:spPr/>
      <dgm:t>
        <a:bodyPr/>
        <a:lstStyle/>
        <a:p>
          <a:r>
            <a:rPr lang="en-GB" b="0" i="0" u="none" dirty="0"/>
            <a:t>Early clinical signs</a:t>
          </a:r>
          <a:endParaRPr lang="en-GB" dirty="0"/>
        </a:p>
      </dgm:t>
    </dgm:pt>
    <dgm:pt modelId="{4BBC5ED2-0809-9446-BE6B-01FC6EF63C60}" type="parTrans" cxnId="{E332EF96-3D39-DF48-8E09-60A784D02968}">
      <dgm:prSet/>
      <dgm:spPr/>
      <dgm:t>
        <a:bodyPr/>
        <a:lstStyle/>
        <a:p>
          <a:endParaRPr lang="en-GB"/>
        </a:p>
      </dgm:t>
    </dgm:pt>
    <dgm:pt modelId="{9390F559-76FB-D040-9671-1C0FDAC79D27}" type="sibTrans" cxnId="{E332EF96-3D39-DF48-8E09-60A784D02968}">
      <dgm:prSet/>
      <dgm:spPr/>
      <dgm:t>
        <a:bodyPr/>
        <a:lstStyle/>
        <a:p>
          <a:endParaRPr lang="en-GB"/>
        </a:p>
      </dgm:t>
    </dgm:pt>
    <dgm:pt modelId="{5E10E73C-4A10-4503-AF7A-4E645FF6C972}">
      <dgm:prSet/>
      <dgm:spPr/>
      <dgm:t>
        <a:bodyPr/>
        <a:lstStyle/>
        <a:p>
          <a:r>
            <a:rPr lang="en-GB" b="0" i="0" u="none" dirty="0"/>
            <a:t>Management practices for MECP2-deficiency/duplication &amp; CDKL5 deficiency children</a:t>
          </a:r>
          <a:endParaRPr lang="en-GB" dirty="0"/>
        </a:p>
      </dgm:t>
    </dgm:pt>
    <dgm:pt modelId="{BBE1D40A-E48D-484A-A419-605B3BC0EC2E}" type="parTrans" cxnId="{1E8691BE-AAB2-4B5E-8683-146F42E8D580}">
      <dgm:prSet/>
      <dgm:spPr/>
      <dgm:t>
        <a:bodyPr/>
        <a:lstStyle/>
        <a:p>
          <a:endParaRPr lang="en-GB"/>
        </a:p>
      </dgm:t>
    </dgm:pt>
    <dgm:pt modelId="{44A4FF30-AE5D-49DF-BD1A-2D3B5099316C}" type="sibTrans" cxnId="{1E8691BE-AAB2-4B5E-8683-146F42E8D580}">
      <dgm:prSet/>
      <dgm:spPr/>
      <dgm:t>
        <a:bodyPr/>
        <a:lstStyle/>
        <a:p>
          <a:endParaRPr lang="en-GB"/>
        </a:p>
      </dgm:t>
    </dgm:pt>
    <dgm:pt modelId="{3FDB81D0-B965-4043-BFB8-CFF87C36167B}">
      <dgm:prSet/>
      <dgm:spPr/>
      <dgm:t>
        <a:bodyPr/>
        <a:lstStyle/>
        <a:p>
          <a:r>
            <a:rPr lang="en-IN" dirty="0"/>
            <a:t>Use and effectiveness of non-conventional treatment</a:t>
          </a:r>
          <a:endParaRPr lang="en-GB" dirty="0"/>
        </a:p>
      </dgm:t>
    </dgm:pt>
    <dgm:pt modelId="{2F86F13C-0AB6-4F7B-A6F6-14138B4C600B}" type="parTrans" cxnId="{60F67A75-3568-4E8B-8A36-62AF539D7587}">
      <dgm:prSet/>
      <dgm:spPr/>
      <dgm:t>
        <a:bodyPr/>
        <a:lstStyle/>
        <a:p>
          <a:endParaRPr lang="en-GB"/>
        </a:p>
      </dgm:t>
    </dgm:pt>
    <dgm:pt modelId="{D7B822D5-F1A2-4B75-8350-77291F183D4F}" type="sibTrans" cxnId="{60F67A75-3568-4E8B-8A36-62AF539D7587}">
      <dgm:prSet/>
      <dgm:spPr/>
      <dgm:t>
        <a:bodyPr/>
        <a:lstStyle/>
        <a:p>
          <a:endParaRPr lang="en-GB"/>
        </a:p>
      </dgm:t>
    </dgm:pt>
    <dgm:pt modelId="{92A44F72-59BB-4263-8EA7-8A8594662CB2}" type="pres">
      <dgm:prSet presAssocID="{23380224-C5CB-4D10-BB9D-24FF0E81C58B}" presName="vert0" presStyleCnt="0">
        <dgm:presLayoutVars>
          <dgm:dir/>
          <dgm:animOne val="branch"/>
          <dgm:animLvl val="lvl"/>
        </dgm:presLayoutVars>
      </dgm:prSet>
      <dgm:spPr/>
    </dgm:pt>
    <dgm:pt modelId="{76361870-D2FC-4BFD-AD9F-85D8B7BAA0CB}" type="pres">
      <dgm:prSet presAssocID="{95D1AFB7-3AA1-4579-98EB-F73E5706CF0E}" presName="thickLine" presStyleLbl="alignNode1" presStyleIdx="0" presStyleCnt="5"/>
      <dgm:spPr/>
    </dgm:pt>
    <dgm:pt modelId="{810B64B0-8D13-41AA-B5DB-E2EAE6CC1F94}" type="pres">
      <dgm:prSet presAssocID="{95D1AFB7-3AA1-4579-98EB-F73E5706CF0E}" presName="horz1" presStyleCnt="0"/>
      <dgm:spPr/>
    </dgm:pt>
    <dgm:pt modelId="{EB88803D-E30C-4007-9F6B-8AB49E951C61}" type="pres">
      <dgm:prSet presAssocID="{95D1AFB7-3AA1-4579-98EB-F73E5706CF0E}" presName="tx1" presStyleLbl="revTx" presStyleIdx="0" presStyleCnt="5"/>
      <dgm:spPr/>
    </dgm:pt>
    <dgm:pt modelId="{5C1961FB-DF14-401B-99F4-74E682FC5B26}" type="pres">
      <dgm:prSet presAssocID="{95D1AFB7-3AA1-4579-98EB-F73E5706CF0E}" presName="vert1" presStyleCnt="0"/>
      <dgm:spPr/>
    </dgm:pt>
    <dgm:pt modelId="{2263996F-3080-489C-BAFD-AC3364C6F630}" type="pres">
      <dgm:prSet presAssocID="{D157B839-1E19-6E48-9E4E-34AF1E2D0DF3}" presName="thickLine" presStyleLbl="alignNode1" presStyleIdx="1" presStyleCnt="5"/>
      <dgm:spPr/>
    </dgm:pt>
    <dgm:pt modelId="{0B1C7332-E344-4BFB-9D4D-17B2B93C0C4C}" type="pres">
      <dgm:prSet presAssocID="{D157B839-1E19-6E48-9E4E-34AF1E2D0DF3}" presName="horz1" presStyleCnt="0"/>
      <dgm:spPr/>
    </dgm:pt>
    <dgm:pt modelId="{7088E343-87E6-48A6-924B-9B7B742A329B}" type="pres">
      <dgm:prSet presAssocID="{D157B839-1E19-6E48-9E4E-34AF1E2D0DF3}" presName="tx1" presStyleLbl="revTx" presStyleIdx="1" presStyleCnt="5" custScaleY="61483"/>
      <dgm:spPr/>
    </dgm:pt>
    <dgm:pt modelId="{D13F7A12-04EC-42FD-A386-97CE18078B6A}" type="pres">
      <dgm:prSet presAssocID="{D157B839-1E19-6E48-9E4E-34AF1E2D0DF3}" presName="vert1" presStyleCnt="0"/>
      <dgm:spPr/>
    </dgm:pt>
    <dgm:pt modelId="{71ED282E-2390-4D5F-B52C-E07C0A1BAAD0}" type="pres">
      <dgm:prSet presAssocID="{5E10E73C-4A10-4503-AF7A-4E645FF6C972}" presName="thickLine" presStyleLbl="alignNode1" presStyleIdx="2" presStyleCnt="5"/>
      <dgm:spPr/>
    </dgm:pt>
    <dgm:pt modelId="{60C133DA-946C-43BC-90B2-6B91A27B9D0B}" type="pres">
      <dgm:prSet presAssocID="{5E10E73C-4A10-4503-AF7A-4E645FF6C972}" presName="horz1" presStyleCnt="0"/>
      <dgm:spPr/>
    </dgm:pt>
    <dgm:pt modelId="{7EE0F1CF-1B17-4ADC-AA47-829FA5EB2E8E}" type="pres">
      <dgm:prSet presAssocID="{5E10E73C-4A10-4503-AF7A-4E645FF6C972}" presName="tx1" presStyleLbl="revTx" presStyleIdx="2" presStyleCnt="5"/>
      <dgm:spPr/>
    </dgm:pt>
    <dgm:pt modelId="{1B8FC2B6-7CE7-4F82-8F22-6E1D8A8033D7}" type="pres">
      <dgm:prSet presAssocID="{5E10E73C-4A10-4503-AF7A-4E645FF6C972}" presName="vert1" presStyleCnt="0"/>
      <dgm:spPr/>
    </dgm:pt>
    <dgm:pt modelId="{5C9EFEFE-B058-42DC-8C09-B382DD6402C1}" type="pres">
      <dgm:prSet presAssocID="{3FDB81D0-B965-4043-BFB8-CFF87C36167B}" presName="thickLine" presStyleLbl="alignNode1" presStyleIdx="3" presStyleCnt="5"/>
      <dgm:spPr/>
    </dgm:pt>
    <dgm:pt modelId="{734FC034-8A3C-43A7-891E-C8F3A8BCF13D}" type="pres">
      <dgm:prSet presAssocID="{3FDB81D0-B965-4043-BFB8-CFF87C36167B}" presName="horz1" presStyleCnt="0"/>
      <dgm:spPr/>
    </dgm:pt>
    <dgm:pt modelId="{B5F6180F-652B-4ACE-B5DE-C69F29C9CFFB}" type="pres">
      <dgm:prSet presAssocID="{3FDB81D0-B965-4043-BFB8-CFF87C36167B}" presName="tx1" presStyleLbl="revTx" presStyleIdx="3" presStyleCnt="5"/>
      <dgm:spPr/>
    </dgm:pt>
    <dgm:pt modelId="{82D4450C-8159-46BB-9C10-426240EE3F92}" type="pres">
      <dgm:prSet presAssocID="{3FDB81D0-B965-4043-BFB8-CFF87C36167B}" presName="vert1" presStyleCnt="0"/>
      <dgm:spPr/>
    </dgm:pt>
    <dgm:pt modelId="{7FD830E7-B74F-47C1-A488-E92F9CF8B27F}" type="pres">
      <dgm:prSet presAssocID="{18D0406F-7571-4D1A-88A3-A23A6B976621}" presName="thickLine" presStyleLbl="alignNode1" presStyleIdx="4" presStyleCnt="5"/>
      <dgm:spPr/>
    </dgm:pt>
    <dgm:pt modelId="{D79CF182-E8A1-46B2-842E-0F6985CBFAFF}" type="pres">
      <dgm:prSet presAssocID="{18D0406F-7571-4D1A-88A3-A23A6B976621}" presName="horz1" presStyleCnt="0"/>
      <dgm:spPr/>
    </dgm:pt>
    <dgm:pt modelId="{52772B16-3DBF-402C-9DF9-F61B68A6B37B}" type="pres">
      <dgm:prSet presAssocID="{18D0406F-7571-4D1A-88A3-A23A6B976621}" presName="tx1" presStyleLbl="revTx" presStyleIdx="4" presStyleCnt="5"/>
      <dgm:spPr/>
    </dgm:pt>
    <dgm:pt modelId="{BEE087D4-2484-4A42-9C87-48F6DECD5081}" type="pres">
      <dgm:prSet presAssocID="{18D0406F-7571-4D1A-88A3-A23A6B976621}" presName="vert1" presStyleCnt="0"/>
      <dgm:spPr/>
    </dgm:pt>
  </dgm:ptLst>
  <dgm:cxnLst>
    <dgm:cxn modelId="{6D85451B-2DB7-4D2E-A39C-2D4B87E8D1B3}" srcId="{23380224-C5CB-4D10-BB9D-24FF0E81C58B}" destId="{95D1AFB7-3AA1-4579-98EB-F73E5706CF0E}" srcOrd="0" destOrd="0" parTransId="{F3212186-C076-4AA0-9BD0-FD448F4C8B1D}" sibTransId="{603F27BB-F650-4ABB-8D51-824C3B1578A3}"/>
    <dgm:cxn modelId="{96AEE045-2961-4BCC-BC4F-CADB8E2B1E7D}" type="presOf" srcId="{5E10E73C-4A10-4503-AF7A-4E645FF6C972}" destId="{7EE0F1CF-1B17-4ADC-AA47-829FA5EB2E8E}" srcOrd="0" destOrd="0" presId="urn:microsoft.com/office/officeart/2008/layout/LinedList"/>
    <dgm:cxn modelId="{71CEB147-74AD-47BE-BBB0-FFE1C7FC80B4}" type="presOf" srcId="{D157B839-1E19-6E48-9E4E-34AF1E2D0DF3}" destId="{7088E343-87E6-48A6-924B-9B7B742A329B}" srcOrd="0" destOrd="0" presId="urn:microsoft.com/office/officeart/2008/layout/LinedList"/>
    <dgm:cxn modelId="{60F67A75-3568-4E8B-8A36-62AF539D7587}" srcId="{23380224-C5CB-4D10-BB9D-24FF0E81C58B}" destId="{3FDB81D0-B965-4043-BFB8-CFF87C36167B}" srcOrd="3" destOrd="0" parTransId="{2F86F13C-0AB6-4F7B-A6F6-14138B4C600B}" sibTransId="{D7B822D5-F1A2-4B75-8350-77291F183D4F}"/>
    <dgm:cxn modelId="{1DDF2E57-524D-4626-B690-C00A9D5940FE}" type="presOf" srcId="{3FDB81D0-B965-4043-BFB8-CFF87C36167B}" destId="{B5F6180F-652B-4ACE-B5DE-C69F29C9CFFB}" srcOrd="0" destOrd="0" presId="urn:microsoft.com/office/officeart/2008/layout/LinedList"/>
    <dgm:cxn modelId="{E82F2792-BE1F-45B7-9C8A-EC3AE7B33A23}" type="presOf" srcId="{18D0406F-7571-4D1A-88A3-A23A6B976621}" destId="{52772B16-3DBF-402C-9DF9-F61B68A6B37B}" srcOrd="0" destOrd="0" presId="urn:microsoft.com/office/officeart/2008/layout/LinedList"/>
    <dgm:cxn modelId="{E332EF96-3D39-DF48-8E09-60A784D02968}" srcId="{23380224-C5CB-4D10-BB9D-24FF0E81C58B}" destId="{D157B839-1E19-6E48-9E4E-34AF1E2D0DF3}" srcOrd="1" destOrd="0" parTransId="{4BBC5ED2-0809-9446-BE6B-01FC6EF63C60}" sibTransId="{9390F559-76FB-D040-9671-1C0FDAC79D27}"/>
    <dgm:cxn modelId="{02FF32A7-15F7-464F-A98E-6127E500711F}" srcId="{23380224-C5CB-4D10-BB9D-24FF0E81C58B}" destId="{18D0406F-7571-4D1A-88A3-A23A6B976621}" srcOrd="4" destOrd="0" parTransId="{6F01231C-97BA-431D-877F-B5021157ED37}" sibTransId="{4655E675-79C6-461B-81BC-ACD37C790FC7}"/>
    <dgm:cxn modelId="{1E8691BE-AAB2-4B5E-8683-146F42E8D580}" srcId="{23380224-C5CB-4D10-BB9D-24FF0E81C58B}" destId="{5E10E73C-4A10-4503-AF7A-4E645FF6C972}" srcOrd="2" destOrd="0" parTransId="{BBE1D40A-E48D-484A-A419-605B3BC0EC2E}" sibTransId="{44A4FF30-AE5D-49DF-BD1A-2D3B5099316C}"/>
    <dgm:cxn modelId="{E3C6D3BF-ABC0-4D0F-920C-409E84DB811C}" type="presOf" srcId="{23380224-C5CB-4D10-BB9D-24FF0E81C58B}" destId="{92A44F72-59BB-4263-8EA7-8A8594662CB2}" srcOrd="0" destOrd="0" presId="urn:microsoft.com/office/officeart/2008/layout/LinedList"/>
    <dgm:cxn modelId="{F05D1CE4-2704-44B2-AA6D-BB839B1F7E90}" type="presOf" srcId="{95D1AFB7-3AA1-4579-98EB-F73E5706CF0E}" destId="{EB88803D-E30C-4007-9F6B-8AB49E951C61}" srcOrd="0" destOrd="0" presId="urn:microsoft.com/office/officeart/2008/layout/LinedList"/>
    <dgm:cxn modelId="{90F613A6-56E0-433A-8E20-B2D586E3903D}" type="presParOf" srcId="{92A44F72-59BB-4263-8EA7-8A8594662CB2}" destId="{76361870-D2FC-4BFD-AD9F-85D8B7BAA0CB}" srcOrd="0" destOrd="0" presId="urn:microsoft.com/office/officeart/2008/layout/LinedList"/>
    <dgm:cxn modelId="{6169973E-0365-4EC0-B7E4-E7DF11BE01C1}" type="presParOf" srcId="{92A44F72-59BB-4263-8EA7-8A8594662CB2}" destId="{810B64B0-8D13-41AA-B5DB-E2EAE6CC1F94}" srcOrd="1" destOrd="0" presId="urn:microsoft.com/office/officeart/2008/layout/LinedList"/>
    <dgm:cxn modelId="{FEB93824-137A-445F-842C-F43F09D04C97}" type="presParOf" srcId="{810B64B0-8D13-41AA-B5DB-E2EAE6CC1F94}" destId="{EB88803D-E30C-4007-9F6B-8AB49E951C61}" srcOrd="0" destOrd="0" presId="urn:microsoft.com/office/officeart/2008/layout/LinedList"/>
    <dgm:cxn modelId="{9964D39C-00F8-4A6B-AFFF-8D312043619A}" type="presParOf" srcId="{810B64B0-8D13-41AA-B5DB-E2EAE6CC1F94}" destId="{5C1961FB-DF14-401B-99F4-74E682FC5B26}" srcOrd="1" destOrd="0" presId="urn:microsoft.com/office/officeart/2008/layout/LinedList"/>
    <dgm:cxn modelId="{D15D0740-71A2-4ACE-8ED0-150C0EBBC9C8}" type="presParOf" srcId="{92A44F72-59BB-4263-8EA7-8A8594662CB2}" destId="{2263996F-3080-489C-BAFD-AC3364C6F630}" srcOrd="2" destOrd="0" presId="urn:microsoft.com/office/officeart/2008/layout/LinedList"/>
    <dgm:cxn modelId="{924A87C8-8D5D-4ED7-90BE-1EC2EC6070A7}" type="presParOf" srcId="{92A44F72-59BB-4263-8EA7-8A8594662CB2}" destId="{0B1C7332-E344-4BFB-9D4D-17B2B93C0C4C}" srcOrd="3" destOrd="0" presId="urn:microsoft.com/office/officeart/2008/layout/LinedList"/>
    <dgm:cxn modelId="{D1A00208-9F72-4B31-BC76-E4A05A733131}" type="presParOf" srcId="{0B1C7332-E344-4BFB-9D4D-17B2B93C0C4C}" destId="{7088E343-87E6-48A6-924B-9B7B742A329B}" srcOrd="0" destOrd="0" presId="urn:microsoft.com/office/officeart/2008/layout/LinedList"/>
    <dgm:cxn modelId="{3F1856B2-4344-48DC-BB02-77F12025CEDF}" type="presParOf" srcId="{0B1C7332-E344-4BFB-9D4D-17B2B93C0C4C}" destId="{D13F7A12-04EC-42FD-A386-97CE18078B6A}" srcOrd="1" destOrd="0" presId="urn:microsoft.com/office/officeart/2008/layout/LinedList"/>
    <dgm:cxn modelId="{11FD6506-0493-4B9B-99AA-DF5BDCBB4574}" type="presParOf" srcId="{92A44F72-59BB-4263-8EA7-8A8594662CB2}" destId="{71ED282E-2390-4D5F-B52C-E07C0A1BAAD0}" srcOrd="4" destOrd="0" presId="urn:microsoft.com/office/officeart/2008/layout/LinedList"/>
    <dgm:cxn modelId="{6D093EE2-83A1-49D0-9D42-C155F24C253E}" type="presParOf" srcId="{92A44F72-59BB-4263-8EA7-8A8594662CB2}" destId="{60C133DA-946C-43BC-90B2-6B91A27B9D0B}" srcOrd="5" destOrd="0" presId="urn:microsoft.com/office/officeart/2008/layout/LinedList"/>
    <dgm:cxn modelId="{AEA87395-4015-450F-90BC-9A84DB1A1398}" type="presParOf" srcId="{60C133DA-946C-43BC-90B2-6B91A27B9D0B}" destId="{7EE0F1CF-1B17-4ADC-AA47-829FA5EB2E8E}" srcOrd="0" destOrd="0" presId="urn:microsoft.com/office/officeart/2008/layout/LinedList"/>
    <dgm:cxn modelId="{EE33B251-D330-4FA5-B089-1900266B736B}" type="presParOf" srcId="{60C133DA-946C-43BC-90B2-6B91A27B9D0B}" destId="{1B8FC2B6-7CE7-4F82-8F22-6E1D8A8033D7}" srcOrd="1" destOrd="0" presId="urn:microsoft.com/office/officeart/2008/layout/LinedList"/>
    <dgm:cxn modelId="{796F9D39-4E14-4647-9CE8-A0C84C62B57E}" type="presParOf" srcId="{92A44F72-59BB-4263-8EA7-8A8594662CB2}" destId="{5C9EFEFE-B058-42DC-8C09-B382DD6402C1}" srcOrd="6" destOrd="0" presId="urn:microsoft.com/office/officeart/2008/layout/LinedList"/>
    <dgm:cxn modelId="{D221ECBA-1534-4FCD-ADCC-923FB6D40C2C}" type="presParOf" srcId="{92A44F72-59BB-4263-8EA7-8A8594662CB2}" destId="{734FC034-8A3C-43A7-891E-C8F3A8BCF13D}" srcOrd="7" destOrd="0" presId="urn:microsoft.com/office/officeart/2008/layout/LinedList"/>
    <dgm:cxn modelId="{DED75F78-82FD-497F-9EDC-2616C2E5AA42}" type="presParOf" srcId="{734FC034-8A3C-43A7-891E-C8F3A8BCF13D}" destId="{B5F6180F-652B-4ACE-B5DE-C69F29C9CFFB}" srcOrd="0" destOrd="0" presId="urn:microsoft.com/office/officeart/2008/layout/LinedList"/>
    <dgm:cxn modelId="{803E359F-98C6-499E-A3EB-4796AF7BF201}" type="presParOf" srcId="{734FC034-8A3C-43A7-891E-C8F3A8BCF13D}" destId="{82D4450C-8159-46BB-9C10-426240EE3F92}" srcOrd="1" destOrd="0" presId="urn:microsoft.com/office/officeart/2008/layout/LinedList"/>
    <dgm:cxn modelId="{AA0AF951-D053-496E-B123-5187094B1959}" type="presParOf" srcId="{92A44F72-59BB-4263-8EA7-8A8594662CB2}" destId="{7FD830E7-B74F-47C1-A488-E92F9CF8B27F}" srcOrd="8" destOrd="0" presId="urn:microsoft.com/office/officeart/2008/layout/LinedList"/>
    <dgm:cxn modelId="{62271FF8-3DFC-4357-8B36-C19748D530CF}" type="presParOf" srcId="{92A44F72-59BB-4263-8EA7-8A8594662CB2}" destId="{D79CF182-E8A1-46B2-842E-0F6985CBFAFF}" srcOrd="9" destOrd="0" presId="urn:microsoft.com/office/officeart/2008/layout/LinedList"/>
    <dgm:cxn modelId="{25B1CA22-B4E5-47DC-980E-AFCE1625254D}" type="presParOf" srcId="{D79CF182-E8A1-46B2-842E-0F6985CBFAFF}" destId="{52772B16-3DBF-402C-9DF9-F61B68A6B37B}" srcOrd="0" destOrd="0" presId="urn:microsoft.com/office/officeart/2008/layout/LinedList"/>
    <dgm:cxn modelId="{8779D24B-6F50-46E9-9C5B-3DE2BA018C38}" type="presParOf" srcId="{D79CF182-E8A1-46B2-842E-0F6985CBFAFF}" destId="{BEE087D4-2484-4A42-9C87-48F6DECD50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E0D58-D999-480A-B139-FEDC92DF94E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EB18F3-E5D0-4CAF-A751-E2A007E0CFF9}">
      <dgm:prSet custT="1"/>
      <dgm:spPr/>
      <dgm:t>
        <a:bodyPr/>
        <a:lstStyle/>
        <a:p>
          <a:r>
            <a:rPr lang="en-US" sz="2000" dirty="0"/>
            <a:t>We are looking to recruit patients with genetic diagnosis of Mecp2 related syndrome or CDKL5 deficiency</a:t>
          </a:r>
        </a:p>
      </dgm:t>
    </dgm:pt>
    <dgm:pt modelId="{5F32C260-2130-460D-ACBD-9DB436DCBBF9}" type="parTrans" cxnId="{6322E761-3FA4-49B8-8133-E6D960626B4C}">
      <dgm:prSet/>
      <dgm:spPr/>
      <dgm:t>
        <a:bodyPr/>
        <a:lstStyle/>
        <a:p>
          <a:endParaRPr lang="en-US"/>
        </a:p>
      </dgm:t>
    </dgm:pt>
    <dgm:pt modelId="{78C5F4B5-3D14-4838-9449-89B250D492FF}" type="sibTrans" cxnId="{6322E761-3FA4-49B8-8133-E6D960626B4C}">
      <dgm:prSet/>
      <dgm:spPr/>
      <dgm:t>
        <a:bodyPr/>
        <a:lstStyle/>
        <a:p>
          <a:endParaRPr lang="en-US"/>
        </a:p>
      </dgm:t>
    </dgm:pt>
    <dgm:pt modelId="{DA8241DC-4DDE-4998-95FF-FCDB5EF01947}">
      <dgm:prSet custT="1"/>
      <dgm:spPr/>
      <dgm:t>
        <a:bodyPr/>
        <a:lstStyle/>
        <a:p>
          <a:r>
            <a:rPr lang="en-US" sz="2000" dirty="0"/>
            <a:t>Contribute to the regional study to g</a:t>
          </a:r>
          <a:r>
            <a:rPr lang="en-US" sz="2000" b="0" i="0" dirty="0"/>
            <a:t>ather data on </a:t>
          </a:r>
        </a:p>
        <a:p>
          <a:r>
            <a:rPr lang="en-GB" sz="2000" b="0" i="1" u="sng" dirty="0"/>
            <a:t>Early clinical signs</a:t>
          </a:r>
          <a:endParaRPr lang="en-GB" sz="2000" i="1" u="sng" dirty="0"/>
        </a:p>
        <a:p>
          <a:r>
            <a:rPr lang="en-GB" sz="2000" b="0" i="1" u="sng" dirty="0"/>
            <a:t>Management practices for MECP2  &amp; CDKL5 deficiency children</a:t>
          </a:r>
          <a:endParaRPr lang="en-GB" sz="2000" i="1" u="sng" dirty="0"/>
        </a:p>
        <a:p>
          <a:r>
            <a:rPr lang="en-IN" sz="2000" i="1" u="sng" dirty="0"/>
            <a:t>Use and effectiveness of non-conventional treatment</a:t>
          </a:r>
          <a:endParaRPr lang="en-US" sz="2000" i="1" u="sng" dirty="0"/>
        </a:p>
      </dgm:t>
    </dgm:pt>
    <dgm:pt modelId="{95D73130-178C-42B1-9BB5-B0F8B147B343}" type="parTrans" cxnId="{8296608B-3E38-4259-ABA9-35D59A9388B9}">
      <dgm:prSet/>
      <dgm:spPr/>
      <dgm:t>
        <a:bodyPr/>
        <a:lstStyle/>
        <a:p>
          <a:endParaRPr lang="en-US"/>
        </a:p>
      </dgm:t>
    </dgm:pt>
    <dgm:pt modelId="{696BD9EC-F379-4128-AFD1-47D6DAE4619C}" type="sibTrans" cxnId="{8296608B-3E38-4259-ABA9-35D59A9388B9}">
      <dgm:prSet/>
      <dgm:spPr/>
      <dgm:t>
        <a:bodyPr/>
        <a:lstStyle/>
        <a:p>
          <a:endParaRPr lang="en-US"/>
        </a:p>
      </dgm:t>
    </dgm:pt>
    <dgm:pt modelId="{3EA54284-6ADF-4B31-92F1-3A2D424FF9A9}">
      <dgm:prSet custT="1"/>
      <dgm:spPr/>
      <dgm:t>
        <a:bodyPr/>
        <a:lstStyle/>
        <a:p>
          <a:r>
            <a:rPr lang="en-US" sz="2000" dirty="0"/>
            <a:t>Under guidance of Cambridge university Hospital Paediatric neurology team</a:t>
          </a:r>
        </a:p>
      </dgm:t>
    </dgm:pt>
    <dgm:pt modelId="{0DFB31AF-B05E-4A57-BA4B-6326802E424C}" type="parTrans" cxnId="{C51BF042-AD37-403F-87D5-F32B1E4E2C54}">
      <dgm:prSet/>
      <dgm:spPr/>
      <dgm:t>
        <a:bodyPr/>
        <a:lstStyle/>
        <a:p>
          <a:endParaRPr lang="en-GB"/>
        </a:p>
      </dgm:t>
    </dgm:pt>
    <dgm:pt modelId="{407555F4-FBD5-4968-8884-3809F61C24C4}" type="sibTrans" cxnId="{C51BF042-AD37-403F-87D5-F32B1E4E2C54}">
      <dgm:prSet/>
      <dgm:spPr/>
      <dgm:t>
        <a:bodyPr/>
        <a:lstStyle/>
        <a:p>
          <a:endParaRPr lang="en-GB"/>
        </a:p>
      </dgm:t>
    </dgm:pt>
    <dgm:pt modelId="{51DFD3CD-5CC0-42EB-88C5-A08803175827}">
      <dgm:prSet custT="1"/>
      <dgm:spPr/>
      <dgm:t>
        <a:bodyPr/>
        <a:lstStyle/>
        <a:p>
          <a:r>
            <a:rPr lang="en-IN" sz="2000" dirty="0"/>
            <a:t>Dr Gautam </a:t>
          </a:r>
          <a:r>
            <a:rPr lang="en-IN" sz="2000" dirty="0" err="1"/>
            <a:t>Ambegaonkar</a:t>
          </a:r>
          <a:r>
            <a:rPr lang="en-IN" sz="2000" dirty="0"/>
            <a:t>, Dr Pooja Harijan, </a:t>
          </a:r>
        </a:p>
        <a:p>
          <a:r>
            <a:rPr lang="en-IN" sz="2000" dirty="0"/>
            <a:t>Dr </a:t>
          </a:r>
          <a:r>
            <a:rPr lang="en-IN" sz="2000" dirty="0" err="1"/>
            <a:t>Nickolaos</a:t>
          </a:r>
          <a:r>
            <a:rPr lang="en-IN" sz="2000" dirty="0"/>
            <a:t> </a:t>
          </a:r>
          <a:r>
            <a:rPr lang="en-IN" sz="2000" dirty="0" err="1"/>
            <a:t>Cholidis</a:t>
          </a:r>
          <a:endParaRPr lang="en-GB" sz="2000" dirty="0"/>
        </a:p>
      </dgm:t>
    </dgm:pt>
    <dgm:pt modelId="{853920CF-2CFA-4261-A338-FE5E34829002}" type="parTrans" cxnId="{87E80B1F-7C9C-4F6E-B7C0-21F993F1EEB3}">
      <dgm:prSet/>
      <dgm:spPr/>
      <dgm:t>
        <a:bodyPr/>
        <a:lstStyle/>
        <a:p>
          <a:endParaRPr lang="en-GB"/>
        </a:p>
      </dgm:t>
    </dgm:pt>
    <dgm:pt modelId="{B4C1E8FB-2847-49C7-A5FC-6331EC21543B}" type="sibTrans" cxnId="{87E80B1F-7C9C-4F6E-B7C0-21F993F1EEB3}">
      <dgm:prSet/>
      <dgm:spPr/>
      <dgm:t>
        <a:bodyPr/>
        <a:lstStyle/>
        <a:p>
          <a:endParaRPr lang="en-GB"/>
        </a:p>
      </dgm:t>
    </dgm:pt>
    <dgm:pt modelId="{14176FCE-12A4-4ED0-B1DC-1B0B76DEFB24}" type="pres">
      <dgm:prSet presAssocID="{9D7E0D58-D999-480A-B139-FEDC92DF94E0}" presName="vert0" presStyleCnt="0">
        <dgm:presLayoutVars>
          <dgm:dir/>
          <dgm:animOne val="branch"/>
          <dgm:animLvl val="lvl"/>
        </dgm:presLayoutVars>
      </dgm:prSet>
      <dgm:spPr/>
    </dgm:pt>
    <dgm:pt modelId="{3061D1FB-B224-4A5F-99E7-B08865DBEA52}" type="pres">
      <dgm:prSet presAssocID="{F2EB18F3-E5D0-4CAF-A751-E2A007E0CFF9}" presName="thickLine" presStyleLbl="alignNode1" presStyleIdx="0" presStyleCnt="4"/>
      <dgm:spPr/>
    </dgm:pt>
    <dgm:pt modelId="{60DB4667-9441-4301-B577-85D0A5633016}" type="pres">
      <dgm:prSet presAssocID="{F2EB18F3-E5D0-4CAF-A751-E2A007E0CFF9}" presName="horz1" presStyleCnt="0"/>
      <dgm:spPr/>
    </dgm:pt>
    <dgm:pt modelId="{DCBD9C77-640C-4000-858A-3F6B3F0F4FBB}" type="pres">
      <dgm:prSet presAssocID="{F2EB18F3-E5D0-4CAF-A751-E2A007E0CFF9}" presName="tx1" presStyleLbl="revTx" presStyleIdx="0" presStyleCnt="4" custScaleX="500000" custScaleY="70786" custLinFactNeighborY="-8090"/>
      <dgm:spPr/>
    </dgm:pt>
    <dgm:pt modelId="{CA0B0416-1A80-4510-9238-A3B5BE51D73A}" type="pres">
      <dgm:prSet presAssocID="{F2EB18F3-E5D0-4CAF-A751-E2A007E0CFF9}" presName="vert1" presStyleCnt="0"/>
      <dgm:spPr/>
    </dgm:pt>
    <dgm:pt modelId="{617E664B-E6C0-4E70-BEA0-C1B468D0D41B}" type="pres">
      <dgm:prSet presAssocID="{DA8241DC-4DDE-4998-95FF-FCDB5EF01947}" presName="thickLine" presStyleLbl="alignNode1" presStyleIdx="1" presStyleCnt="4"/>
      <dgm:spPr/>
    </dgm:pt>
    <dgm:pt modelId="{A14DECC1-5509-4906-8075-4D8376C782F8}" type="pres">
      <dgm:prSet presAssocID="{DA8241DC-4DDE-4998-95FF-FCDB5EF01947}" presName="horz1" presStyleCnt="0"/>
      <dgm:spPr/>
    </dgm:pt>
    <dgm:pt modelId="{5B6FE3CC-8C6C-4FB6-A8B3-5609AACAB3F8}" type="pres">
      <dgm:prSet presAssocID="{DA8241DC-4DDE-4998-95FF-FCDB5EF01947}" presName="tx1" presStyleLbl="revTx" presStyleIdx="1" presStyleCnt="4" custScaleX="500000" custScaleY="155742"/>
      <dgm:spPr/>
    </dgm:pt>
    <dgm:pt modelId="{3AF51A98-912F-42BA-910A-7CC10510B35D}" type="pres">
      <dgm:prSet presAssocID="{DA8241DC-4DDE-4998-95FF-FCDB5EF01947}" presName="vert1" presStyleCnt="0"/>
      <dgm:spPr/>
    </dgm:pt>
    <dgm:pt modelId="{829E80F2-8655-4FBA-95B1-3EE8A2326C77}" type="pres">
      <dgm:prSet presAssocID="{3EA54284-6ADF-4B31-92F1-3A2D424FF9A9}" presName="thickLine" presStyleLbl="alignNode1" presStyleIdx="2" presStyleCnt="4"/>
      <dgm:spPr/>
    </dgm:pt>
    <dgm:pt modelId="{9A1FD7DA-F263-4378-A530-A006509C76F9}" type="pres">
      <dgm:prSet presAssocID="{3EA54284-6ADF-4B31-92F1-3A2D424FF9A9}" presName="horz1" presStyleCnt="0"/>
      <dgm:spPr/>
    </dgm:pt>
    <dgm:pt modelId="{593C7048-C190-4269-987A-8D1C055431AF}" type="pres">
      <dgm:prSet presAssocID="{3EA54284-6ADF-4B31-92F1-3A2D424FF9A9}" presName="tx1" presStyleLbl="revTx" presStyleIdx="2" presStyleCnt="4" custScaleX="500000" custScaleY="76701"/>
      <dgm:spPr/>
    </dgm:pt>
    <dgm:pt modelId="{20466418-7DAE-4417-9439-A964C6468FBA}" type="pres">
      <dgm:prSet presAssocID="{3EA54284-6ADF-4B31-92F1-3A2D424FF9A9}" presName="vert1" presStyleCnt="0"/>
      <dgm:spPr/>
    </dgm:pt>
    <dgm:pt modelId="{5F580A89-E06F-41A6-91EF-1AA8FE159D91}" type="pres">
      <dgm:prSet presAssocID="{51DFD3CD-5CC0-42EB-88C5-A08803175827}" presName="thickLine" presStyleLbl="alignNode1" presStyleIdx="3" presStyleCnt="4"/>
      <dgm:spPr/>
    </dgm:pt>
    <dgm:pt modelId="{F100C4BE-B9E9-4779-8364-6F7607DE8EB0}" type="pres">
      <dgm:prSet presAssocID="{51DFD3CD-5CC0-42EB-88C5-A08803175827}" presName="horz1" presStyleCnt="0"/>
      <dgm:spPr/>
    </dgm:pt>
    <dgm:pt modelId="{3663B296-2ACE-4C11-A78B-84ABACF6DF93}" type="pres">
      <dgm:prSet presAssocID="{51DFD3CD-5CC0-42EB-88C5-A08803175827}" presName="tx1" presStyleLbl="revTx" presStyleIdx="3" presStyleCnt="4" custScaleX="2000000" custScaleY="58345" custLinFactNeighborX="702" custLinFactNeighborY="569"/>
      <dgm:spPr/>
    </dgm:pt>
    <dgm:pt modelId="{60FC3DD3-6C5B-4CBF-AA35-45F13606EF8C}" type="pres">
      <dgm:prSet presAssocID="{51DFD3CD-5CC0-42EB-88C5-A08803175827}" presName="vert1" presStyleCnt="0"/>
      <dgm:spPr/>
    </dgm:pt>
  </dgm:ptLst>
  <dgm:cxnLst>
    <dgm:cxn modelId="{87E80B1F-7C9C-4F6E-B7C0-21F993F1EEB3}" srcId="{9D7E0D58-D999-480A-B139-FEDC92DF94E0}" destId="{51DFD3CD-5CC0-42EB-88C5-A08803175827}" srcOrd="3" destOrd="0" parTransId="{853920CF-2CFA-4261-A338-FE5E34829002}" sibTransId="{B4C1E8FB-2847-49C7-A5FC-6331EC21543B}"/>
    <dgm:cxn modelId="{99E8CC3B-44E8-41ED-9697-7037C607D6E7}" type="presOf" srcId="{DA8241DC-4DDE-4998-95FF-FCDB5EF01947}" destId="{5B6FE3CC-8C6C-4FB6-A8B3-5609AACAB3F8}" srcOrd="0" destOrd="0" presId="urn:microsoft.com/office/officeart/2008/layout/LinedList"/>
    <dgm:cxn modelId="{6322E761-3FA4-49B8-8133-E6D960626B4C}" srcId="{9D7E0D58-D999-480A-B139-FEDC92DF94E0}" destId="{F2EB18F3-E5D0-4CAF-A751-E2A007E0CFF9}" srcOrd="0" destOrd="0" parTransId="{5F32C260-2130-460D-ACBD-9DB436DCBBF9}" sibTransId="{78C5F4B5-3D14-4838-9449-89B250D492FF}"/>
    <dgm:cxn modelId="{C51BF042-AD37-403F-87D5-F32B1E4E2C54}" srcId="{9D7E0D58-D999-480A-B139-FEDC92DF94E0}" destId="{3EA54284-6ADF-4B31-92F1-3A2D424FF9A9}" srcOrd="2" destOrd="0" parTransId="{0DFB31AF-B05E-4A57-BA4B-6326802E424C}" sibTransId="{407555F4-FBD5-4968-8884-3809F61C24C4}"/>
    <dgm:cxn modelId="{39E53C7B-90F2-49D0-87C4-822645F46F17}" type="presOf" srcId="{F2EB18F3-E5D0-4CAF-A751-E2A007E0CFF9}" destId="{DCBD9C77-640C-4000-858A-3F6B3F0F4FBB}" srcOrd="0" destOrd="0" presId="urn:microsoft.com/office/officeart/2008/layout/LinedList"/>
    <dgm:cxn modelId="{8296608B-3E38-4259-ABA9-35D59A9388B9}" srcId="{9D7E0D58-D999-480A-B139-FEDC92DF94E0}" destId="{DA8241DC-4DDE-4998-95FF-FCDB5EF01947}" srcOrd="1" destOrd="0" parTransId="{95D73130-178C-42B1-9BB5-B0F8B147B343}" sibTransId="{696BD9EC-F379-4128-AFD1-47D6DAE4619C}"/>
    <dgm:cxn modelId="{F6E7A8AC-D11D-4DD2-B56C-345CD54F527D}" type="presOf" srcId="{51DFD3CD-5CC0-42EB-88C5-A08803175827}" destId="{3663B296-2ACE-4C11-A78B-84ABACF6DF93}" srcOrd="0" destOrd="0" presId="urn:microsoft.com/office/officeart/2008/layout/LinedList"/>
    <dgm:cxn modelId="{876CD7F2-B507-4F50-B1DB-27F4A7EF4F33}" type="presOf" srcId="{9D7E0D58-D999-480A-B139-FEDC92DF94E0}" destId="{14176FCE-12A4-4ED0-B1DC-1B0B76DEFB24}" srcOrd="0" destOrd="0" presId="urn:microsoft.com/office/officeart/2008/layout/LinedList"/>
    <dgm:cxn modelId="{50A4CEFC-9519-4FC7-B8CD-BDB928438631}" type="presOf" srcId="{3EA54284-6ADF-4B31-92F1-3A2D424FF9A9}" destId="{593C7048-C190-4269-987A-8D1C055431AF}" srcOrd="0" destOrd="0" presId="urn:microsoft.com/office/officeart/2008/layout/LinedList"/>
    <dgm:cxn modelId="{D9C332BD-9479-4A68-A297-244E31BA22B0}" type="presParOf" srcId="{14176FCE-12A4-4ED0-B1DC-1B0B76DEFB24}" destId="{3061D1FB-B224-4A5F-99E7-B08865DBEA52}" srcOrd="0" destOrd="0" presId="urn:microsoft.com/office/officeart/2008/layout/LinedList"/>
    <dgm:cxn modelId="{76A24A0C-C54C-43BB-9467-E53CA670371D}" type="presParOf" srcId="{14176FCE-12A4-4ED0-B1DC-1B0B76DEFB24}" destId="{60DB4667-9441-4301-B577-85D0A5633016}" srcOrd="1" destOrd="0" presId="urn:microsoft.com/office/officeart/2008/layout/LinedList"/>
    <dgm:cxn modelId="{C1990F7B-A551-4C93-ACCD-8CD21D203F20}" type="presParOf" srcId="{60DB4667-9441-4301-B577-85D0A5633016}" destId="{DCBD9C77-640C-4000-858A-3F6B3F0F4FBB}" srcOrd="0" destOrd="0" presId="urn:microsoft.com/office/officeart/2008/layout/LinedList"/>
    <dgm:cxn modelId="{89B770E7-4D24-43C1-8237-882EA16E665E}" type="presParOf" srcId="{60DB4667-9441-4301-B577-85D0A5633016}" destId="{CA0B0416-1A80-4510-9238-A3B5BE51D73A}" srcOrd="1" destOrd="0" presId="urn:microsoft.com/office/officeart/2008/layout/LinedList"/>
    <dgm:cxn modelId="{A1379042-1FA6-4814-9A42-FC779F0A4E82}" type="presParOf" srcId="{14176FCE-12A4-4ED0-B1DC-1B0B76DEFB24}" destId="{617E664B-E6C0-4E70-BEA0-C1B468D0D41B}" srcOrd="2" destOrd="0" presId="urn:microsoft.com/office/officeart/2008/layout/LinedList"/>
    <dgm:cxn modelId="{CB4F7298-6EE0-4DBD-A078-072A8CBFACBF}" type="presParOf" srcId="{14176FCE-12A4-4ED0-B1DC-1B0B76DEFB24}" destId="{A14DECC1-5509-4906-8075-4D8376C782F8}" srcOrd="3" destOrd="0" presId="urn:microsoft.com/office/officeart/2008/layout/LinedList"/>
    <dgm:cxn modelId="{B5983CDE-FAEF-4D1E-BB4F-A7AC10098DF1}" type="presParOf" srcId="{A14DECC1-5509-4906-8075-4D8376C782F8}" destId="{5B6FE3CC-8C6C-4FB6-A8B3-5609AACAB3F8}" srcOrd="0" destOrd="0" presId="urn:microsoft.com/office/officeart/2008/layout/LinedList"/>
    <dgm:cxn modelId="{15C21A6E-C5EC-4F46-AE17-692A533348F2}" type="presParOf" srcId="{A14DECC1-5509-4906-8075-4D8376C782F8}" destId="{3AF51A98-912F-42BA-910A-7CC10510B35D}" srcOrd="1" destOrd="0" presId="urn:microsoft.com/office/officeart/2008/layout/LinedList"/>
    <dgm:cxn modelId="{26BB42BA-A02A-4DE4-994E-119C1BFDCBB9}" type="presParOf" srcId="{14176FCE-12A4-4ED0-B1DC-1B0B76DEFB24}" destId="{829E80F2-8655-4FBA-95B1-3EE8A2326C77}" srcOrd="4" destOrd="0" presId="urn:microsoft.com/office/officeart/2008/layout/LinedList"/>
    <dgm:cxn modelId="{7B530BE7-67A5-4A49-9643-05AF6B0DF2A9}" type="presParOf" srcId="{14176FCE-12A4-4ED0-B1DC-1B0B76DEFB24}" destId="{9A1FD7DA-F263-4378-A530-A006509C76F9}" srcOrd="5" destOrd="0" presId="urn:microsoft.com/office/officeart/2008/layout/LinedList"/>
    <dgm:cxn modelId="{68A6A3CE-843B-42F0-88E2-850B95FF39BB}" type="presParOf" srcId="{9A1FD7DA-F263-4378-A530-A006509C76F9}" destId="{593C7048-C190-4269-987A-8D1C055431AF}" srcOrd="0" destOrd="0" presId="urn:microsoft.com/office/officeart/2008/layout/LinedList"/>
    <dgm:cxn modelId="{3569E9A7-9280-4FEF-93F6-32ABAF120389}" type="presParOf" srcId="{9A1FD7DA-F263-4378-A530-A006509C76F9}" destId="{20466418-7DAE-4417-9439-A964C6468FBA}" srcOrd="1" destOrd="0" presId="urn:microsoft.com/office/officeart/2008/layout/LinedList"/>
    <dgm:cxn modelId="{694153CD-7DD0-4D70-8E2E-8AEAFFF4B78A}" type="presParOf" srcId="{14176FCE-12A4-4ED0-B1DC-1B0B76DEFB24}" destId="{5F580A89-E06F-41A6-91EF-1AA8FE159D91}" srcOrd="6" destOrd="0" presId="urn:microsoft.com/office/officeart/2008/layout/LinedList"/>
    <dgm:cxn modelId="{EE42B357-8599-47E5-B567-09810857E6AD}" type="presParOf" srcId="{14176FCE-12A4-4ED0-B1DC-1B0B76DEFB24}" destId="{F100C4BE-B9E9-4779-8364-6F7607DE8EB0}" srcOrd="7" destOrd="0" presId="urn:microsoft.com/office/officeart/2008/layout/LinedList"/>
    <dgm:cxn modelId="{9ED0ECE9-C360-435C-8CF1-58D2E2FB7373}" type="presParOf" srcId="{F100C4BE-B9E9-4779-8364-6F7607DE8EB0}" destId="{3663B296-2ACE-4C11-A78B-84ABACF6DF93}" srcOrd="0" destOrd="0" presId="urn:microsoft.com/office/officeart/2008/layout/LinedList"/>
    <dgm:cxn modelId="{4DB496E7-CCA3-4601-AD7A-85A2DAE28019}" type="presParOf" srcId="{F100C4BE-B9E9-4779-8364-6F7607DE8EB0}" destId="{60FC3DD3-6C5B-4CBF-AA35-45F13606EF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61870-D2FC-4BFD-AD9F-85D8B7BAA0CB}">
      <dsp:nvSpPr>
        <dsp:cNvPr id="0" name=""/>
        <dsp:cNvSpPr/>
      </dsp:nvSpPr>
      <dsp:spPr>
        <a:xfrm>
          <a:off x="0" y="1650"/>
          <a:ext cx="5033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8803D-E30C-4007-9F6B-8AB49E951C61}">
      <dsp:nvSpPr>
        <dsp:cNvPr id="0" name=""/>
        <dsp:cNvSpPr/>
      </dsp:nvSpPr>
      <dsp:spPr>
        <a:xfrm>
          <a:off x="0" y="1650"/>
          <a:ext cx="5033553" cy="110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Collect data on MECP2  and CDKL5 patients in the EoE region- phenotype, treatment and outcomes</a:t>
          </a:r>
        </a:p>
      </dsp:txBody>
      <dsp:txXfrm>
        <a:off x="0" y="1650"/>
        <a:ext cx="5033553" cy="1106362"/>
      </dsp:txXfrm>
    </dsp:sp>
    <dsp:sp modelId="{2263996F-3080-489C-BAFD-AC3364C6F630}">
      <dsp:nvSpPr>
        <dsp:cNvPr id="0" name=""/>
        <dsp:cNvSpPr/>
      </dsp:nvSpPr>
      <dsp:spPr>
        <a:xfrm>
          <a:off x="0" y="1108012"/>
          <a:ext cx="5033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8E343-87E6-48A6-924B-9B7B742A329B}">
      <dsp:nvSpPr>
        <dsp:cNvPr id="0" name=""/>
        <dsp:cNvSpPr/>
      </dsp:nvSpPr>
      <dsp:spPr>
        <a:xfrm>
          <a:off x="0" y="1108012"/>
          <a:ext cx="5033553" cy="68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dirty="0"/>
            <a:t>Early clinical signs</a:t>
          </a:r>
          <a:endParaRPr lang="en-GB" sz="2200" kern="1200" dirty="0"/>
        </a:p>
      </dsp:txBody>
      <dsp:txXfrm>
        <a:off x="0" y="1108012"/>
        <a:ext cx="5033553" cy="680224"/>
      </dsp:txXfrm>
    </dsp:sp>
    <dsp:sp modelId="{71ED282E-2390-4D5F-B52C-E07C0A1BAAD0}">
      <dsp:nvSpPr>
        <dsp:cNvPr id="0" name=""/>
        <dsp:cNvSpPr/>
      </dsp:nvSpPr>
      <dsp:spPr>
        <a:xfrm>
          <a:off x="0" y="1788237"/>
          <a:ext cx="5033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0F1CF-1B17-4ADC-AA47-829FA5EB2E8E}">
      <dsp:nvSpPr>
        <dsp:cNvPr id="0" name=""/>
        <dsp:cNvSpPr/>
      </dsp:nvSpPr>
      <dsp:spPr>
        <a:xfrm>
          <a:off x="0" y="1788237"/>
          <a:ext cx="5033553" cy="110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dirty="0"/>
            <a:t>Management practices for MECP2-deficiency/duplication &amp; CDKL5 deficiency children</a:t>
          </a:r>
          <a:endParaRPr lang="en-GB" sz="2200" kern="1200" dirty="0"/>
        </a:p>
      </dsp:txBody>
      <dsp:txXfrm>
        <a:off x="0" y="1788237"/>
        <a:ext cx="5033553" cy="1106362"/>
      </dsp:txXfrm>
    </dsp:sp>
    <dsp:sp modelId="{5C9EFEFE-B058-42DC-8C09-B382DD6402C1}">
      <dsp:nvSpPr>
        <dsp:cNvPr id="0" name=""/>
        <dsp:cNvSpPr/>
      </dsp:nvSpPr>
      <dsp:spPr>
        <a:xfrm>
          <a:off x="0" y="2894599"/>
          <a:ext cx="5033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180F-652B-4ACE-B5DE-C69F29C9CFFB}">
      <dsp:nvSpPr>
        <dsp:cNvPr id="0" name=""/>
        <dsp:cNvSpPr/>
      </dsp:nvSpPr>
      <dsp:spPr>
        <a:xfrm>
          <a:off x="0" y="2894599"/>
          <a:ext cx="5033553" cy="110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Use and effectiveness of non-conventional treatment</a:t>
          </a:r>
          <a:endParaRPr lang="en-GB" sz="2200" kern="1200" dirty="0"/>
        </a:p>
      </dsp:txBody>
      <dsp:txXfrm>
        <a:off x="0" y="2894599"/>
        <a:ext cx="5033553" cy="1106362"/>
      </dsp:txXfrm>
    </dsp:sp>
    <dsp:sp modelId="{7FD830E7-B74F-47C1-A488-E92F9CF8B27F}">
      <dsp:nvSpPr>
        <dsp:cNvPr id="0" name=""/>
        <dsp:cNvSpPr/>
      </dsp:nvSpPr>
      <dsp:spPr>
        <a:xfrm>
          <a:off x="0" y="4000962"/>
          <a:ext cx="50335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2B16-3DBF-402C-9DF9-F61B68A6B37B}">
      <dsp:nvSpPr>
        <dsp:cNvPr id="0" name=""/>
        <dsp:cNvSpPr/>
      </dsp:nvSpPr>
      <dsp:spPr>
        <a:xfrm>
          <a:off x="0" y="4000962"/>
          <a:ext cx="5033553" cy="110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Groundwork for potential clinical trial participation as a center</a:t>
          </a:r>
        </a:p>
      </dsp:txBody>
      <dsp:txXfrm>
        <a:off x="0" y="4000962"/>
        <a:ext cx="5033553" cy="1106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D1FB-B224-4A5F-99E7-B08865DBEA52}">
      <dsp:nvSpPr>
        <dsp:cNvPr id="0" name=""/>
        <dsp:cNvSpPr/>
      </dsp:nvSpPr>
      <dsp:spPr>
        <a:xfrm>
          <a:off x="0" y="1904"/>
          <a:ext cx="59228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D9C77-640C-4000-858A-3F6B3F0F4FBB}">
      <dsp:nvSpPr>
        <dsp:cNvPr id="0" name=""/>
        <dsp:cNvSpPr/>
      </dsp:nvSpPr>
      <dsp:spPr>
        <a:xfrm>
          <a:off x="0" y="0"/>
          <a:ext cx="5921372" cy="102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are looking to recruit patients with genetic diagnosis of Mecp2 related syndrome or CDKL5 deficiency</a:t>
          </a:r>
        </a:p>
      </dsp:txBody>
      <dsp:txXfrm>
        <a:off x="0" y="0"/>
        <a:ext cx="5921372" cy="1023213"/>
      </dsp:txXfrm>
    </dsp:sp>
    <dsp:sp modelId="{617E664B-E6C0-4E70-BEA0-C1B468D0D41B}">
      <dsp:nvSpPr>
        <dsp:cNvPr id="0" name=""/>
        <dsp:cNvSpPr/>
      </dsp:nvSpPr>
      <dsp:spPr>
        <a:xfrm>
          <a:off x="0" y="1025117"/>
          <a:ext cx="59228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FE3CC-8C6C-4FB6-A8B3-5609AACAB3F8}">
      <dsp:nvSpPr>
        <dsp:cNvPr id="0" name=""/>
        <dsp:cNvSpPr/>
      </dsp:nvSpPr>
      <dsp:spPr>
        <a:xfrm>
          <a:off x="0" y="1025117"/>
          <a:ext cx="5921372" cy="22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Contribute to the regional study to g</a:t>
          </a:r>
          <a:r>
            <a:rPr lang="en-US" sz="2000" b="0" i="0" kern="1200" dirty="0"/>
            <a:t>ather data on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u="sng" kern="1200" dirty="0"/>
            <a:t>Early clinical signs</a:t>
          </a:r>
          <a:endParaRPr lang="en-GB" sz="2000" i="1" u="sng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u="sng" kern="1200" dirty="0"/>
            <a:t>Management practices for MECP2  &amp; CDKL5 deficiency children</a:t>
          </a:r>
          <a:endParaRPr lang="en-GB" sz="2000" i="1" u="sng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i="1" u="sng" kern="1200" dirty="0"/>
            <a:t>Use and effectiveness of non-conventional treatment</a:t>
          </a:r>
          <a:endParaRPr lang="en-US" sz="2000" i="1" u="sng" kern="1200" dirty="0"/>
        </a:p>
      </dsp:txBody>
      <dsp:txXfrm>
        <a:off x="0" y="1025117"/>
        <a:ext cx="5921372" cy="2251253"/>
      </dsp:txXfrm>
    </dsp:sp>
    <dsp:sp modelId="{829E80F2-8655-4FBA-95B1-3EE8A2326C77}">
      <dsp:nvSpPr>
        <dsp:cNvPr id="0" name=""/>
        <dsp:cNvSpPr/>
      </dsp:nvSpPr>
      <dsp:spPr>
        <a:xfrm>
          <a:off x="0" y="3276371"/>
          <a:ext cx="59228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C7048-C190-4269-987A-8D1C055431AF}">
      <dsp:nvSpPr>
        <dsp:cNvPr id="0" name=""/>
        <dsp:cNvSpPr/>
      </dsp:nvSpPr>
      <dsp:spPr>
        <a:xfrm>
          <a:off x="0" y="3276371"/>
          <a:ext cx="5921372" cy="110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 guidance of Cambridge university Hospital Paediatric neurology team</a:t>
          </a:r>
        </a:p>
      </dsp:txBody>
      <dsp:txXfrm>
        <a:off x="0" y="3276371"/>
        <a:ext cx="5921372" cy="1108714"/>
      </dsp:txXfrm>
    </dsp:sp>
    <dsp:sp modelId="{5F580A89-E06F-41A6-91EF-1AA8FE159D91}">
      <dsp:nvSpPr>
        <dsp:cNvPr id="0" name=""/>
        <dsp:cNvSpPr/>
      </dsp:nvSpPr>
      <dsp:spPr>
        <a:xfrm>
          <a:off x="0" y="4385085"/>
          <a:ext cx="59228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B296-2ACE-4C11-A78B-84ABACF6DF93}">
      <dsp:nvSpPr>
        <dsp:cNvPr id="0" name=""/>
        <dsp:cNvSpPr/>
      </dsp:nvSpPr>
      <dsp:spPr>
        <a:xfrm>
          <a:off x="1446" y="4386989"/>
          <a:ext cx="5921372" cy="84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Dr Gautam </a:t>
          </a:r>
          <a:r>
            <a:rPr lang="en-IN" sz="2000" kern="1200" dirty="0" err="1"/>
            <a:t>Ambegaonkar</a:t>
          </a:r>
          <a:r>
            <a:rPr lang="en-IN" sz="2000" kern="1200" dirty="0"/>
            <a:t>, Dr Pooja Harijan,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Dr </a:t>
          </a:r>
          <a:r>
            <a:rPr lang="en-IN" sz="2000" kern="1200" dirty="0" err="1"/>
            <a:t>Nickolaos</a:t>
          </a:r>
          <a:r>
            <a:rPr lang="en-IN" sz="2000" kern="1200" dirty="0"/>
            <a:t> </a:t>
          </a:r>
          <a:r>
            <a:rPr lang="en-IN" sz="2000" kern="1200" dirty="0" err="1"/>
            <a:t>Cholidis</a:t>
          </a:r>
          <a:endParaRPr lang="en-GB" sz="2000" kern="1200" dirty="0"/>
        </a:p>
      </dsp:txBody>
      <dsp:txXfrm>
        <a:off x="1446" y="4386989"/>
        <a:ext cx="5921372" cy="843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0633-328B-0341-8054-FF1B303F99E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2EA9-6AF6-4840-AB63-B01680774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2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Severe early onset epilepsy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2EA9-6AF6-4840-AB63-B01680774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9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9088" y="871538"/>
            <a:ext cx="6164262" cy="34686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5593" tIns="42045" rIns="85593" bIns="42045"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2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E650-51E5-5F5F-57AC-C17E5BCD2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DEA8D-22F5-A731-07B9-F4DE7C26F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A0401-6232-7936-CF9B-5275593A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49E57-34D9-0763-A673-6D7DEA19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EDFC-283F-4A14-62EA-4EAEC3BD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1D76-0CEE-6BDE-A873-ABF75697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5D661-BA30-FF7D-712A-59DAF749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4D02-4D3D-F85E-2B32-A24C6D54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6F4B-4738-C24B-8826-B80D0198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79EFB-CE60-1650-43B8-C401D5F7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B8B25-8017-BDA5-64F3-524EB872E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FC512-3A92-7D91-8CAF-1930BF2CD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0165-9552-2F04-4C13-A5E28977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5E06-032A-B6CC-3D9F-86EE6DD6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FA73F-8A22-8ED2-30F5-1E0EA5E4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02F5-127F-4DEE-3B89-FF2560CA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BC02-B705-24A4-8128-63F0038D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E645-22FA-03D3-142D-C272DDC3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6A75-D499-47FB-0F15-8B1AE42B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9AEE-7A56-BC60-97AA-8D06F819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A968-52AD-1C43-1239-CBF46E77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A3C85-0574-9C8F-16B5-C564DB33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A8FD3-501D-FF9B-572B-4768442B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F01A-4FC9-9E50-0941-BB74DAA0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3EFBB-88D4-E722-7F3F-310CAED8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AFA9-331F-E8B3-2860-3F64117A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3A8A-2067-0CB3-157C-A391F06A9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AA7B2-F32A-75B7-EEBF-C393FA04A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D1C0C-A670-D822-975F-69CC3125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14355-AB23-B3F1-531C-35045919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25065-C2DB-1A22-9F51-34F60A98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55CD-E8D7-E908-C639-CAD02FB8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B0D3-4068-B73D-E6C0-7135EE12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03A10-997F-2EDB-92F0-C77A76D0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4C22F-148E-3C49-7061-279373260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81C90-58FD-1DAE-2404-1DED3A355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66C1B-AF57-9D20-7620-2C9D5D2F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F0DD8-F472-6291-70F6-A0AF768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6B1EA-295C-A1DF-F4AE-4D85A62A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3EB6-38EE-B151-0CE3-6F40DD4E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1DA90-0FA6-0F03-12E3-C7AF5FD9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3D2DC-E180-EAD4-97D5-B2315DD6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B9132-3641-2E53-0EF6-DB496F32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C55FF-C050-56A6-5526-B99E9DFB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ACFFD-C392-BFFA-154B-2F57C2CA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024B-D55D-0CA8-755C-DD041682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B635-3FF0-8587-B300-EEF4396D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4AD2-FA0B-401C-8F74-4C647213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06616-BC27-63F4-4BAD-4EA8FCA52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D8ED1-F5C3-3E99-3839-B680ACC6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5C42-6114-01DB-3706-5E7A71D0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BCFFC-B204-8917-DC5C-E8958C4C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F3A3-2D2F-1862-3F2A-CA06FEAE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F4CD-977A-664F-F8FD-342C51F1F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982C1-181C-8877-3D9A-C82C350C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91AEC-A19D-A5CD-4CBD-7165CC82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1D533-DD2D-C443-5D74-203555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6B419-0F4E-E1E4-6F69-D360202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84869-78DD-0019-993C-E92D2A00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A7B4-126F-6732-5C0D-44A833EE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E154-2ECE-B826-FFED-44BAED5B7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07DC-644B-A743-950D-1F9459CD0B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5A8EA-76AC-75B0-A725-42471B0DE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5C9E-C474-9817-B413-5322F4D73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0C85-9A9C-E04A-9CDD-40DE012B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36" y="1167867"/>
            <a:ext cx="800965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MECP2-related and CDKL5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 cases </a:t>
            </a:r>
            <a:r>
              <a:rPr lang="en-US" sz="4000" b="1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EoE region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60BA33-406C-F862-7FC1-2A30EBB449C0}"/>
              </a:ext>
            </a:extLst>
          </p:cNvPr>
          <p:cNvSpPr txBox="1">
            <a:spLocks/>
          </p:cNvSpPr>
          <p:nvPr/>
        </p:nvSpPr>
        <p:spPr>
          <a:xfrm>
            <a:off x="870596" y="3918668"/>
            <a:ext cx="3942324" cy="172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000" b="1" dirty="0"/>
              <a:t>Dr Asma </a:t>
            </a:r>
            <a:r>
              <a:rPr lang="en-US" sz="2000" b="1" dirty="0" err="1"/>
              <a:t>Soltani</a:t>
            </a:r>
            <a:r>
              <a:rPr lang="en-US" sz="2000" b="1" dirty="0"/>
              <a:t>, MRCPCH, PhD</a:t>
            </a:r>
          </a:p>
          <a:p>
            <a:r>
              <a:rPr lang="en-US" sz="2000" b="1" dirty="0"/>
              <a:t>RCPCH Clinical Research Fellow </a:t>
            </a:r>
          </a:p>
          <a:p>
            <a:r>
              <a:rPr lang="en-US" sz="2000" b="1" dirty="0"/>
              <a:t>ST4 Paediatric Trainee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01" y="204100"/>
            <a:ext cx="2947767" cy="1388245"/>
          </a:xfrm>
          <a:prstGeom prst="rect">
            <a:avLst/>
          </a:prstGeom>
        </p:spPr>
      </p:pic>
      <p:pic>
        <p:nvPicPr>
          <p:cNvPr id="6" name="Picture 5" descr="Paediatrics">
            <a:extLst>
              <a:ext uri="{FF2B5EF4-FFF2-40B4-BE49-F238E27FC236}">
                <a16:creationId xmlns:a16="http://schemas.microsoft.com/office/drawing/2014/main" id="{092085BA-9C93-F24B-8D4E-08841DE628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150" y="2010288"/>
            <a:ext cx="2552332" cy="70788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E1F0F-F6BB-96D0-34F8-C3B5B6653B76}"/>
              </a:ext>
            </a:extLst>
          </p:cNvPr>
          <p:cNvSpPr txBox="1"/>
          <p:nvPr/>
        </p:nvSpPr>
        <p:spPr>
          <a:xfrm>
            <a:off x="5727319" y="3976490"/>
            <a:ext cx="3778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Dr Lipi Shekhar, MRCPCH,MD</a:t>
            </a:r>
          </a:p>
          <a:p>
            <a:pPr algn="ctr"/>
            <a:r>
              <a:rPr lang="en-GB" sz="2000" b="1" dirty="0"/>
              <a:t>ST5 Paediatric trainee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29473-2808-7448-58B0-756E05AB8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528" y="471487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C5E8-B6E6-D42C-7CA3-CC3C6666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rgbClr val="0070C0"/>
                </a:solidFill>
              </a:rPr>
              <a:t>MECP2</a:t>
            </a:r>
            <a:endParaRPr lang="en-GB" sz="60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61274-70BF-CD65-4804-501A79DD51F1}"/>
              </a:ext>
            </a:extLst>
          </p:cNvPr>
          <p:cNvGrpSpPr/>
          <p:nvPr/>
        </p:nvGrpSpPr>
        <p:grpSpPr>
          <a:xfrm>
            <a:off x="7045613" y="3720144"/>
            <a:ext cx="4917259" cy="3110726"/>
            <a:chOff x="7045613" y="3720144"/>
            <a:chExt cx="4917259" cy="311072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EFFD405-D4FE-A5A6-A1E5-15E28084F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613" y="3720144"/>
              <a:ext cx="4641324" cy="292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56B81-3C19-849B-8800-F0593CDD93D0}"/>
                </a:ext>
              </a:extLst>
            </p:cNvPr>
            <p:cNvSpPr txBox="1"/>
            <p:nvPr/>
          </p:nvSpPr>
          <p:spPr>
            <a:xfrm>
              <a:off x="7045613" y="6553871"/>
              <a:ext cx="491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Rett syndrome and Mecp2 duplication syndrome gender repartition</a:t>
              </a:r>
            </a:p>
          </p:txBody>
        </p:sp>
      </p:grp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9AB2E7-DB3F-158B-66B7-12E7B4AD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63" y="1402773"/>
            <a:ext cx="5943192" cy="5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is known?</a:t>
            </a:r>
          </a:p>
          <a:p>
            <a:pPr marL="285750" indent="-285750"/>
            <a:r>
              <a:rPr lang="en-US" sz="20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MECP2 mutations (methyl CpG binding protein 2) lead to Rett syndrome</a:t>
            </a:r>
          </a:p>
          <a:p>
            <a:pPr marL="285750" indent="-285750"/>
            <a:r>
              <a:rPr lang="en-US" sz="20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Mecp2 is a transcription factor that functions mostly as a gene repressor by binding to methylated DNA at methyl-CpG sites</a:t>
            </a:r>
          </a:p>
          <a:p>
            <a:pPr marL="285750" indent="-285750"/>
            <a:r>
              <a:rPr lang="en-US" sz="20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Mecp2 is located on the X chromosome, &gt;90% Rett syndrome patients are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Mecp2 duplication syndrome mostly affects males</a:t>
            </a:r>
          </a:p>
          <a:p>
            <a:pPr marL="285750" indent="-28575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less is known about MECP2 duplication syndrome</a:t>
            </a:r>
            <a:endParaRPr lang="en-US" sz="20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Mecp2 duplication phenotype- Epilepsy (50%) difficult to treat GTCS, hypotonia and feeding difficulties in infancy, delayed motor skills, poor/absent speech, cognitive impairment, breathing abnormalities, chest infections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iomolecules | Free Full-Text | Role of DNA Methyl-CpG-Binding Protein MeCP2  in Rett Syndrome Pathobiology and Mechanism of Disease">
            <a:extLst>
              <a:ext uri="{FF2B5EF4-FFF2-40B4-BE49-F238E27FC236}">
                <a16:creationId xmlns:a16="http://schemas.microsoft.com/office/drawing/2014/main" id="{E5D6E38E-C65D-3230-B4FD-C68D1141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93247"/>
            <a:ext cx="52847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4E4A3B-6ECC-095B-9CC6-75BAE7F6E251}"/>
              </a:ext>
            </a:extLst>
          </p:cNvPr>
          <p:cNvGrpSpPr/>
          <p:nvPr/>
        </p:nvGrpSpPr>
        <p:grpSpPr>
          <a:xfrm>
            <a:off x="5121424" y="229412"/>
            <a:ext cx="1563581" cy="1615977"/>
            <a:chOff x="311880" y="2400300"/>
            <a:chExt cx="2543375" cy="2819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20923C-4A0A-4ACD-3D95-9D1FE3C62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880" y="2400300"/>
              <a:ext cx="2543375" cy="2819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3B0F25-7128-E5C4-0D8A-9C5AC088A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413" t="-6757" r="13100" b="65316"/>
            <a:stretch/>
          </p:blipFill>
          <p:spPr>
            <a:xfrm>
              <a:off x="2470150" y="2540000"/>
              <a:ext cx="385105" cy="7334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B25FCC-25C6-291A-9313-D1316C463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134" t="43249" r="8046" b="45189"/>
            <a:stretch/>
          </p:blipFill>
          <p:spPr>
            <a:xfrm>
              <a:off x="2605487" y="3335867"/>
              <a:ext cx="249768" cy="3259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4A3F67-97B6-AF36-F72A-BB9312E4D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134" t="43249" r="8046" b="45189"/>
            <a:stretch/>
          </p:blipFill>
          <p:spPr>
            <a:xfrm>
              <a:off x="2605487" y="3757613"/>
              <a:ext cx="249768" cy="325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B23B4E-212B-A79B-E5A4-8D8D6C003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134" t="43249" r="8046" b="45189"/>
            <a:stretch/>
          </p:blipFill>
          <p:spPr>
            <a:xfrm>
              <a:off x="2452958" y="3740944"/>
              <a:ext cx="249768" cy="3259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A35143-475D-025F-9BF0-5E06B08C2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134" t="43249" r="8046" b="45189"/>
            <a:stretch/>
          </p:blipFill>
          <p:spPr>
            <a:xfrm>
              <a:off x="2368290" y="3230431"/>
              <a:ext cx="249768" cy="325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F232-13A0-C82C-1E87-D7E3ED74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97" y="369925"/>
            <a:ext cx="2867091" cy="1144368"/>
          </a:xfrm>
        </p:spPr>
        <p:txBody>
          <a:bodyPr>
            <a:normAutofit/>
          </a:bodyPr>
          <a:lstStyle/>
          <a:p>
            <a:r>
              <a:rPr lang="en-IN" sz="6000" b="1" dirty="0">
                <a:solidFill>
                  <a:srgbClr val="0070C0"/>
                </a:solidFill>
              </a:rPr>
              <a:t>CDKL5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8CF2-1A36-95FF-1357-E5053790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279" y="1627909"/>
            <a:ext cx="4865630" cy="4604159"/>
          </a:xfrm>
        </p:spPr>
        <p:txBody>
          <a:bodyPr>
            <a:normAutofit fontScale="92500" lnSpcReduction="20000"/>
          </a:bodyPr>
          <a:lstStyle/>
          <a:p>
            <a:r>
              <a:rPr lang="en-IN" sz="3500" b="1" dirty="0">
                <a:latin typeface="Calibri" panose="020F0502020204030204" pitchFamily="34" charset="0"/>
                <a:cs typeface="Calibri" panose="020F0502020204030204" pitchFamily="34" charset="0"/>
              </a:rPr>
              <a:t>What is known?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CDKL5 </a:t>
            </a: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one of the most common causes of genetic epilepsies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arly onset seizures- &lt;3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epilepsy frequently progresses to Infantile Spasms and epileptic encephalopathy.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CDKL5 protein kinase involved in cytoplasm and the nucleus.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CDKL5</a:t>
            </a: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gene is located on the X chromosome, males are more severely affected than females.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Phenotype- Epilepsy, physical,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D5916-7107-2294-50D0-81681264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92636"/>
            <a:ext cx="5883564" cy="4412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24373-EEAD-278B-32CF-2C82D71D3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995" y="256309"/>
            <a:ext cx="527104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76552-2BB0-6C9F-AFEB-571718C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34" y="690913"/>
            <a:ext cx="10905066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Aims of the study</a:t>
            </a:r>
            <a:br>
              <a:rPr lang="en-US" altLang="en-US" sz="6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endParaRPr lang="en-US" sz="60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820F89-5271-2C8D-F073-9E1EB9528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83"/>
          <a:stretch/>
        </p:blipFill>
        <p:spPr>
          <a:xfrm>
            <a:off x="6096000" y="582099"/>
            <a:ext cx="5123289" cy="2342850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2913064" y="2286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2800" b="1" dirty="0">
              <a:solidFill>
                <a:schemeClr val="accent1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89CE8-97E0-64AF-428F-98779A813C64}"/>
              </a:ext>
            </a:extLst>
          </p:cNvPr>
          <p:cNvSpPr txBox="1"/>
          <p:nvPr/>
        </p:nvSpPr>
        <p:spPr>
          <a:xfrm>
            <a:off x="6410946" y="2883428"/>
            <a:ext cx="38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Established Rett-causing mutations</a:t>
            </a:r>
          </a:p>
        </p:txBody>
      </p:sp>
      <p:graphicFrame>
        <p:nvGraphicFramePr>
          <p:cNvPr id="1028" name="Text Placeholder 5">
            <a:extLst>
              <a:ext uri="{FF2B5EF4-FFF2-40B4-BE49-F238E27FC236}">
                <a16:creationId xmlns:a16="http://schemas.microsoft.com/office/drawing/2014/main" id="{FDC915F2-9490-1233-686B-06134DEF7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98521"/>
              </p:ext>
            </p:extLst>
          </p:nvPr>
        </p:nvGraphicFramePr>
        <p:xfrm>
          <a:off x="536594" y="1520424"/>
          <a:ext cx="5033553" cy="510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DAFEEC1-32D7-A4AC-8149-9BD19EE6D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945" y="3685213"/>
            <a:ext cx="4251225" cy="1973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5A0B1-6A22-D0A3-612E-E4F028614933}"/>
              </a:ext>
            </a:extLst>
          </p:cNvPr>
          <p:cNvSpPr txBox="1"/>
          <p:nvPr/>
        </p:nvSpPr>
        <p:spPr>
          <a:xfrm>
            <a:off x="6621853" y="5662242"/>
            <a:ext cx="382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Established CDKL5 mutations</a:t>
            </a:r>
          </a:p>
        </p:txBody>
      </p:sp>
    </p:spTree>
    <p:extLst>
      <p:ext uri="{BB962C8B-B14F-4D97-AF65-F5344CB8AC3E}">
        <p14:creationId xmlns:p14="http://schemas.microsoft.com/office/powerpoint/2010/main" val="680241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998170-D568-0F8B-5872-3496B24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980714" cy="43719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-Early Infantile seizures?</a:t>
            </a:r>
            <a:b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-Hypotonia and difficult to treat </a:t>
            </a:r>
            <a:r>
              <a:rPr lang="en-US" sz="3600" b="1" dirty="0">
                <a:solidFill>
                  <a:srgbClr val="0070C0"/>
                </a:solidFill>
              </a:rPr>
              <a:t>Seizures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&gt; Do you have a genetic diagnosis?</a:t>
            </a:r>
            <a:b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&gt; Think CDKL5 and MECP2 duplication syndromes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CCFC5-B80F-87BD-2CAF-4AFCE015172B}"/>
              </a:ext>
            </a:extLst>
          </p:cNvPr>
          <p:cNvSpPr txBox="1"/>
          <p:nvPr/>
        </p:nvSpPr>
        <p:spPr>
          <a:xfrm>
            <a:off x="6096000" y="5584919"/>
            <a:ext cx="5915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1" dirty="0">
                <a:solidFill>
                  <a:schemeClr val="accent1">
                    <a:lumMod val="75000"/>
                  </a:schemeClr>
                </a:solidFill>
              </a:rPr>
              <a:t>Please contact</a:t>
            </a:r>
          </a:p>
          <a:p>
            <a:r>
              <a:rPr lang="en-IN" sz="2000" i="1" dirty="0">
                <a:solidFill>
                  <a:schemeClr val="accent1">
                    <a:lumMod val="75000"/>
                  </a:schemeClr>
                </a:solidFill>
              </a:rPr>
              <a:t>For MECP2- Dr Asma </a:t>
            </a:r>
            <a:r>
              <a:rPr lang="en-IN" sz="2000" i="1" dirty="0" err="1">
                <a:solidFill>
                  <a:schemeClr val="accent1">
                    <a:lumMod val="75000"/>
                  </a:schemeClr>
                </a:solidFill>
              </a:rPr>
              <a:t>Soltani</a:t>
            </a:r>
            <a:r>
              <a:rPr lang="en-IN" sz="2000" i="1" dirty="0">
                <a:solidFill>
                  <a:schemeClr val="accent1">
                    <a:lumMod val="75000"/>
                  </a:schemeClr>
                </a:solidFill>
              </a:rPr>
              <a:t>- asma.soltani@nhs.net</a:t>
            </a:r>
          </a:p>
          <a:p>
            <a:r>
              <a:rPr lang="en-IN" sz="2000" i="1" dirty="0">
                <a:solidFill>
                  <a:schemeClr val="accent1">
                    <a:lumMod val="75000"/>
                  </a:schemeClr>
                </a:solidFill>
              </a:rPr>
              <a:t>For CDKL5- Dr </a:t>
            </a:r>
            <a:r>
              <a:rPr lang="en-IN" sz="2000" i="1" dirty="0" err="1">
                <a:solidFill>
                  <a:schemeClr val="accent1">
                    <a:lumMod val="75000"/>
                  </a:schemeClr>
                </a:solidFill>
              </a:rPr>
              <a:t>Lipi</a:t>
            </a:r>
            <a:r>
              <a:rPr lang="en-IN" sz="2000" i="1" dirty="0">
                <a:solidFill>
                  <a:schemeClr val="accent1">
                    <a:lumMod val="75000"/>
                  </a:schemeClr>
                </a:solidFill>
              </a:rPr>
              <a:t> Shekhar- </a:t>
            </a:r>
            <a:r>
              <a:rPr lang="en-IN" sz="2000" i="1" dirty="0" err="1">
                <a:solidFill>
                  <a:schemeClr val="accent1">
                    <a:lumMod val="75000"/>
                  </a:schemeClr>
                </a:solidFill>
              </a:rPr>
              <a:t>lipi.Shekhar@nhs.net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Text Placeholder 3">
            <a:extLst>
              <a:ext uri="{FF2B5EF4-FFF2-40B4-BE49-F238E27FC236}">
                <a16:creationId xmlns:a16="http://schemas.microsoft.com/office/drawing/2014/main" id="{6CCB5AFC-DDA7-6FA9-4597-7E7445076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593652"/>
              </p:ext>
            </p:extLst>
          </p:nvPr>
        </p:nvGraphicFramePr>
        <p:xfrm>
          <a:off x="5444835" y="257418"/>
          <a:ext cx="5922819" cy="523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2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392</Words>
  <Application>Microsoft Office PowerPoint</Application>
  <PresentationFormat>Widescreen</PresentationFormat>
  <Paragraphs>45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MECP2-related and CDKL5 deficiency cases in the EoE region</vt:lpstr>
      <vt:lpstr>MECP2</vt:lpstr>
      <vt:lpstr>CDKL5</vt:lpstr>
      <vt:lpstr>Aims of the study </vt:lpstr>
      <vt:lpstr>-Early Infantile seizures? -Hypotonia and difficult to treat Seizures? &gt; Do you have a genetic diagnosis? &gt; Think CDKL5 and MECP2 duplication syndromes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Patients with Mecp2-related syndromes in the EoE region</dc:title>
  <dc:creator>Asma Soltani</dc:creator>
  <cp:lastModifiedBy>Sujith Pillai</cp:lastModifiedBy>
  <cp:revision>36</cp:revision>
  <dcterms:created xsi:type="dcterms:W3CDTF">2022-10-14T12:44:40Z</dcterms:created>
  <dcterms:modified xsi:type="dcterms:W3CDTF">2022-10-19T23:58:56Z</dcterms:modified>
</cp:coreProperties>
</file>