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30"/>
  </p:notesMasterIdLst>
  <p:sldIdLst>
    <p:sldId id="256" r:id="rId5"/>
    <p:sldId id="261" r:id="rId6"/>
    <p:sldId id="262" r:id="rId7"/>
    <p:sldId id="257" r:id="rId8"/>
    <p:sldId id="266" r:id="rId9"/>
    <p:sldId id="268" r:id="rId10"/>
    <p:sldId id="272" r:id="rId11"/>
    <p:sldId id="270" r:id="rId12"/>
    <p:sldId id="286" r:id="rId13"/>
    <p:sldId id="278" r:id="rId14"/>
    <p:sldId id="279" r:id="rId15"/>
    <p:sldId id="274" r:id="rId16"/>
    <p:sldId id="292" r:id="rId17"/>
    <p:sldId id="280" r:id="rId18"/>
    <p:sldId id="281" r:id="rId19"/>
    <p:sldId id="282" r:id="rId20"/>
    <p:sldId id="273" r:id="rId21"/>
    <p:sldId id="293" r:id="rId22"/>
    <p:sldId id="283" r:id="rId23"/>
    <p:sldId id="259" r:id="rId24"/>
    <p:sldId id="263" r:id="rId25"/>
    <p:sldId id="295" r:id="rId26"/>
    <p:sldId id="294" r:id="rId27"/>
    <p:sldId id="296"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FBFE86-EB08-4A47-C11F-2D8A53A89E5E}" name="Ellie Davis" initials="ED" userId="Ellie Davi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C248D4-74BC-4E86-92E7-3DD1134B9F7F}" v="121" dt="2022-10-18T19:07:22.0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799" autoAdjust="0"/>
  </p:normalViewPr>
  <p:slideViewPr>
    <p:cSldViewPr snapToGrid="0">
      <p:cViewPr varScale="1">
        <p:scale>
          <a:sx n="34" d="100"/>
          <a:sy n="34" d="100"/>
        </p:scale>
        <p:origin x="11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Age</a:t>
            </a:r>
            <a:r>
              <a:rPr lang="en-GB" baseline="0"/>
              <a:t> at presentation</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Genetic</c:v>
                </c:pt>
              </c:strCache>
            </c:strRef>
          </c:tx>
          <c:spPr>
            <a:solidFill>
              <a:schemeClr val="accent1"/>
            </a:solidFill>
            <a:ln>
              <a:noFill/>
            </a:ln>
            <a:effectLst/>
          </c:spPr>
          <c:invertIfNegative val="0"/>
          <c:cat>
            <c:strRef>
              <c:f>Sheet1!$A$2:$A$7</c:f>
              <c:strCache>
                <c:ptCount val="6"/>
                <c:pt idx="0">
                  <c:v>&lt;6 months</c:v>
                </c:pt>
                <c:pt idx="1">
                  <c:v>6-12 months</c:v>
                </c:pt>
                <c:pt idx="2">
                  <c:v>12-18 months</c:v>
                </c:pt>
                <c:pt idx="3">
                  <c:v>18-24 months</c:v>
                </c:pt>
                <c:pt idx="4">
                  <c:v>24-30 months</c:v>
                </c:pt>
                <c:pt idx="5">
                  <c:v>30-36 months</c:v>
                </c:pt>
              </c:strCache>
            </c:strRef>
          </c:cat>
          <c:val>
            <c:numRef>
              <c:f>Sheet1!$B$2:$B$7</c:f>
              <c:numCache>
                <c:formatCode>General</c:formatCode>
                <c:ptCount val="6"/>
                <c:pt idx="0">
                  <c:v>8</c:v>
                </c:pt>
                <c:pt idx="1">
                  <c:v>4</c:v>
                </c:pt>
                <c:pt idx="2">
                  <c:v>1</c:v>
                </c:pt>
                <c:pt idx="3">
                  <c:v>1</c:v>
                </c:pt>
                <c:pt idx="4">
                  <c:v>1</c:v>
                </c:pt>
                <c:pt idx="5">
                  <c:v>0</c:v>
                </c:pt>
              </c:numCache>
            </c:numRef>
          </c:val>
          <c:extLst>
            <c:ext xmlns:c16="http://schemas.microsoft.com/office/drawing/2014/chart" uri="{C3380CC4-5D6E-409C-BE32-E72D297353CC}">
              <c16:uniqueId val="{00000000-6CF3-4639-887E-36E4C723B834}"/>
            </c:ext>
          </c:extLst>
        </c:ser>
        <c:ser>
          <c:idx val="1"/>
          <c:order val="1"/>
          <c:tx>
            <c:strRef>
              <c:f>Sheet1!$C$1</c:f>
              <c:strCache>
                <c:ptCount val="1"/>
                <c:pt idx="0">
                  <c:v>Other</c:v>
                </c:pt>
              </c:strCache>
            </c:strRef>
          </c:tx>
          <c:spPr>
            <a:solidFill>
              <a:schemeClr val="accent2"/>
            </a:solidFill>
            <a:ln>
              <a:noFill/>
            </a:ln>
            <a:effectLst/>
          </c:spPr>
          <c:invertIfNegative val="0"/>
          <c:cat>
            <c:strRef>
              <c:f>Sheet1!$A$2:$A$7</c:f>
              <c:strCache>
                <c:ptCount val="6"/>
                <c:pt idx="0">
                  <c:v>&lt;6 months</c:v>
                </c:pt>
                <c:pt idx="1">
                  <c:v>6-12 months</c:v>
                </c:pt>
                <c:pt idx="2">
                  <c:v>12-18 months</c:v>
                </c:pt>
                <c:pt idx="3">
                  <c:v>18-24 months</c:v>
                </c:pt>
                <c:pt idx="4">
                  <c:v>24-30 months</c:v>
                </c:pt>
                <c:pt idx="5">
                  <c:v>30-36 months</c:v>
                </c:pt>
              </c:strCache>
            </c:strRef>
          </c:cat>
          <c:val>
            <c:numRef>
              <c:f>Sheet1!$C$2:$C$7</c:f>
              <c:numCache>
                <c:formatCode>General</c:formatCode>
                <c:ptCount val="6"/>
                <c:pt idx="0">
                  <c:v>6</c:v>
                </c:pt>
                <c:pt idx="1">
                  <c:v>2</c:v>
                </c:pt>
                <c:pt idx="2">
                  <c:v>3</c:v>
                </c:pt>
                <c:pt idx="3">
                  <c:v>3</c:v>
                </c:pt>
                <c:pt idx="4">
                  <c:v>0</c:v>
                </c:pt>
                <c:pt idx="5">
                  <c:v>1</c:v>
                </c:pt>
              </c:numCache>
            </c:numRef>
          </c:val>
          <c:extLst>
            <c:ext xmlns:c16="http://schemas.microsoft.com/office/drawing/2014/chart" uri="{C3380CC4-5D6E-409C-BE32-E72D297353CC}">
              <c16:uniqueId val="{00000001-6CF3-4639-887E-36E4C723B834}"/>
            </c:ext>
          </c:extLst>
        </c:ser>
        <c:dLbls>
          <c:showLegendKey val="0"/>
          <c:showVal val="0"/>
          <c:showCatName val="0"/>
          <c:showSerName val="0"/>
          <c:showPercent val="0"/>
          <c:showBubbleSize val="0"/>
        </c:dLbls>
        <c:gapWidth val="150"/>
        <c:overlap val="100"/>
        <c:axId val="1837184160"/>
        <c:axId val="1837187488"/>
      </c:barChart>
      <c:catAx>
        <c:axId val="183718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7187488"/>
        <c:crosses val="autoZero"/>
        <c:auto val="1"/>
        <c:lblAlgn val="ctr"/>
        <c:lblOffset val="100"/>
        <c:noMultiLvlLbl val="0"/>
      </c:catAx>
      <c:valAx>
        <c:axId val="1837187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7184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3200" b="1" i="0" u="none" strike="noStrike" kern="1200" baseline="0">
                <a:solidFill>
                  <a:schemeClr val="dk1">
                    <a:lumMod val="65000"/>
                    <a:lumOff val="35000"/>
                  </a:schemeClr>
                </a:solidFill>
                <a:latin typeface="+mn-lt"/>
                <a:ea typeface="+mn-ea"/>
                <a:cs typeface="+mn-cs"/>
              </a:defRPr>
            </a:pPr>
            <a:r>
              <a:rPr lang="en-US" sz="3200" dirty="0"/>
              <a:t>Aetiology – All</a:t>
            </a:r>
            <a:r>
              <a:rPr lang="en-US" sz="3200" baseline="0" dirty="0"/>
              <a:t> patients</a:t>
            </a:r>
            <a:endParaRPr lang="en-US" sz="3200" dirty="0"/>
          </a:p>
        </c:rich>
      </c:tx>
      <c:overlay val="0"/>
      <c:spPr>
        <a:noFill/>
        <a:ln>
          <a:noFill/>
        </a:ln>
        <a:effectLst/>
      </c:spPr>
      <c:txPr>
        <a:bodyPr rot="0" spcFirstLastPara="1" vertOverflow="ellipsis" vert="horz" wrap="square" anchor="ctr" anchorCtr="1"/>
        <a:lstStyle/>
        <a:p>
          <a:pPr>
            <a:defRPr sz="3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3.336518445804354E-2"/>
          <c:y val="0.10353174603174603"/>
          <c:w val="0.94907407407407407"/>
          <c:h val="0.7183923884514436"/>
        </c:manualLayout>
      </c:layout>
      <c:ofPieChart>
        <c:ofPieType val="pie"/>
        <c:varyColors val="1"/>
        <c:ser>
          <c:idx val="0"/>
          <c:order val="0"/>
          <c:tx>
            <c:strRef>
              <c:f>Sheet1!$B$1</c:f>
              <c:strCache>
                <c:ptCount val="1"/>
                <c:pt idx="0">
                  <c:v>Aetiology</c:v>
                </c:pt>
              </c:strCache>
            </c:strRef>
          </c:tx>
          <c:dPt>
            <c:idx val="0"/>
            <c:bubble3D val="0"/>
            <c:spPr>
              <a:solidFill>
                <a:schemeClr val="accent1">
                  <a:shade val="45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86C3-412C-A785-0BAE340685CF}"/>
              </c:ext>
            </c:extLst>
          </c:dPt>
          <c:dPt>
            <c:idx val="1"/>
            <c:bubble3D val="0"/>
            <c:spPr>
              <a:solidFill>
                <a:schemeClr val="accent1">
                  <a:tint val="93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86C3-412C-A785-0BAE340685CF}"/>
              </c:ext>
            </c:extLst>
          </c:dPt>
          <c:dPt>
            <c:idx val="2"/>
            <c:bubble3D val="0"/>
            <c:spPr>
              <a:solidFill>
                <a:schemeClr val="accent1">
                  <a:tint val="77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86C3-412C-A785-0BAE340685CF}"/>
              </c:ext>
            </c:extLst>
          </c:dPt>
          <c:dPt>
            <c:idx val="3"/>
            <c:bubble3D val="0"/>
            <c:spPr>
              <a:solidFill>
                <a:schemeClr val="accent1">
                  <a:tint val="62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86C3-412C-A785-0BAE340685CF}"/>
              </c:ext>
            </c:extLst>
          </c:dPt>
          <c:dPt>
            <c:idx val="4"/>
            <c:bubble3D val="0"/>
            <c:spPr>
              <a:solidFill>
                <a:schemeClr val="accent1">
                  <a:tint val="46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86C3-412C-A785-0BAE340685CF}"/>
              </c:ext>
            </c:extLst>
          </c:dPt>
          <c:dPt>
            <c:idx val="5"/>
            <c:bubble3D val="0"/>
            <c:spPr>
              <a:solidFill>
                <a:schemeClr val="accent1">
                  <a:tint val="3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B-86C3-412C-A785-0BAE340685CF}"/>
              </c:ext>
            </c:extLst>
          </c:dPt>
          <c:dPt>
            <c:idx val="6"/>
            <c:bubble3D val="0"/>
            <c:spPr>
              <a:solidFill>
                <a:schemeClr val="accent1">
                  <a:tint val="7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D-86C3-412C-A785-0BAE340685CF}"/>
              </c:ext>
            </c:extLst>
          </c:dPt>
          <c:dPt>
            <c:idx val="7"/>
            <c:bubble3D val="0"/>
            <c:spPr>
              <a:solidFill>
                <a:schemeClr val="accent1">
                  <a:tint val="84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F-86C3-412C-A785-0BAE340685CF}"/>
              </c:ext>
            </c:extLst>
          </c:dPt>
          <c:dPt>
            <c:idx val="8"/>
            <c:bubble3D val="0"/>
            <c:spPr>
              <a:solidFill>
                <a:schemeClr val="accent1">
                  <a:tint val="3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11-86C3-412C-A785-0BAE340685CF}"/>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Genetic</c:v>
                </c:pt>
                <c:pt idx="1">
                  <c:v>Acquired brain injury</c:v>
                </c:pt>
                <c:pt idx="2">
                  <c:v>No agreed aetiology</c:v>
                </c:pt>
                <c:pt idx="3">
                  <c:v>Likely genetic</c:v>
                </c:pt>
                <c:pt idx="4">
                  <c:v>Unknown</c:v>
                </c:pt>
              </c:strCache>
            </c:strRef>
          </c:cat>
          <c:val>
            <c:numRef>
              <c:f>Sheet1!$B$2:$B$6</c:f>
              <c:numCache>
                <c:formatCode>General</c:formatCode>
                <c:ptCount val="5"/>
                <c:pt idx="0">
                  <c:v>15</c:v>
                </c:pt>
                <c:pt idx="1">
                  <c:v>9</c:v>
                </c:pt>
                <c:pt idx="3">
                  <c:v>3</c:v>
                </c:pt>
                <c:pt idx="4">
                  <c:v>3</c:v>
                </c:pt>
              </c:numCache>
            </c:numRef>
          </c:val>
          <c:extLst>
            <c:ext xmlns:c16="http://schemas.microsoft.com/office/drawing/2014/chart" uri="{C3380CC4-5D6E-409C-BE32-E72D297353CC}">
              <c16:uniqueId val="{00000012-86C3-412C-A785-0BAE340685CF}"/>
            </c:ext>
          </c:extLst>
        </c:ser>
        <c:dLbls>
          <c:dLblPos val="inEnd"/>
          <c:showLegendKey val="0"/>
          <c:showVal val="0"/>
          <c:showCatName val="0"/>
          <c:showSerName val="0"/>
          <c:showPercent val="1"/>
          <c:showBubbleSize val="0"/>
          <c:showLeaderLines val="1"/>
        </c:dLbls>
        <c:gapWidth val="150"/>
        <c:secondPieSize val="75"/>
        <c:serLines>
          <c:spPr>
            <a:ln w="9525" cap="flat" cmpd="sng" algn="ctr">
              <a:solidFill>
                <a:schemeClr val="dk1">
                  <a:lumMod val="35000"/>
                  <a:lumOff val="65000"/>
                </a:schemeClr>
              </a:solidFill>
              <a:round/>
            </a:ln>
            <a:effectLst/>
          </c:spPr>
        </c:serLines>
      </c:of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20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28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Aetiology - &lt;6 months</c:v>
                </c:pt>
              </c:strCache>
            </c:strRef>
          </c:tx>
          <c:dPt>
            <c:idx val="0"/>
            <c:bubble3D val="0"/>
            <c:spPr>
              <a:solidFill>
                <a:schemeClr val="accent1">
                  <a:shade val="53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FB70-488B-9905-34E8655638D7}"/>
              </c:ext>
            </c:extLst>
          </c:dPt>
          <c:dPt>
            <c:idx val="1"/>
            <c:bubble3D val="0"/>
            <c:spPr>
              <a:solidFill>
                <a:schemeClr val="accent1">
                  <a:tint val="77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FB70-488B-9905-34E8655638D7}"/>
              </c:ext>
            </c:extLst>
          </c:dPt>
          <c:dPt>
            <c:idx val="2"/>
            <c:bubble3D val="0"/>
            <c:spPr>
              <a:solidFill>
                <a:schemeClr val="accent1">
                  <a:tint val="54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FB70-488B-9905-34E8655638D7}"/>
              </c:ext>
            </c:extLst>
          </c:dPt>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Genetic</c:v>
                </c:pt>
                <c:pt idx="1">
                  <c:v>Aquired brain injury</c:v>
                </c:pt>
                <c:pt idx="2">
                  <c:v>No established aetiology</c:v>
                </c:pt>
              </c:strCache>
            </c:strRef>
          </c:cat>
          <c:val>
            <c:numRef>
              <c:f>Sheet1!$B$2:$B$4</c:f>
              <c:numCache>
                <c:formatCode>General</c:formatCode>
                <c:ptCount val="3"/>
                <c:pt idx="0">
                  <c:v>8</c:v>
                </c:pt>
                <c:pt idx="1">
                  <c:v>5</c:v>
                </c:pt>
                <c:pt idx="2">
                  <c:v>1</c:v>
                </c:pt>
              </c:numCache>
            </c:numRef>
          </c:val>
          <c:extLst>
            <c:ext xmlns:c16="http://schemas.microsoft.com/office/drawing/2014/chart" uri="{C3380CC4-5D6E-409C-BE32-E72D297353CC}">
              <c16:uniqueId val="{00000006-FB70-488B-9905-34E8655638D7}"/>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7.3816013006248904E-2"/>
          <c:y val="0.9126148415727604"/>
          <c:w val="0.86751233591367505"/>
          <c:h val="8.3353123112959851E-2"/>
        </c:manualLayout>
      </c:layout>
      <c:overlay val="0"/>
      <c:spPr>
        <a:solidFill>
          <a:schemeClr val="lt1">
            <a:alpha val="78000"/>
          </a:schemeClr>
        </a:solidFill>
        <a:ln>
          <a:noFill/>
        </a:ln>
        <a:effectLst/>
      </c:spPr>
      <c:txPr>
        <a:bodyPr rot="0" spcFirstLastPara="1" vertOverflow="ellipsis" vert="horz" wrap="square" anchor="ctr" anchorCtr="1"/>
        <a:lstStyle/>
        <a:p>
          <a:pPr>
            <a:defRPr sz="20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800" b="1" i="0" u="none" strike="noStrike" kern="1200" cap="none" spc="0" normalizeH="0" baseline="0">
                <a:solidFill>
                  <a:schemeClr val="dk1">
                    <a:lumMod val="50000"/>
                    <a:lumOff val="50000"/>
                  </a:schemeClr>
                </a:solidFill>
                <a:latin typeface="+mj-lt"/>
                <a:ea typeface="+mj-ea"/>
                <a:cs typeface="+mj-cs"/>
              </a:defRPr>
            </a:pPr>
            <a:r>
              <a:rPr lang="en-GB" sz="2800"/>
              <a:t>Current number of AEDs</a:t>
            </a:r>
          </a:p>
        </c:rich>
      </c:tx>
      <c:overlay val="0"/>
      <c:spPr>
        <a:noFill/>
        <a:ln>
          <a:noFill/>
        </a:ln>
        <a:effectLst/>
      </c:spPr>
      <c:txPr>
        <a:bodyPr rot="0" spcFirstLastPara="1" vertOverflow="ellipsis" vert="horz" wrap="square" anchor="ctr" anchorCtr="1"/>
        <a:lstStyle/>
        <a:p>
          <a:pPr>
            <a:defRPr sz="28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stacked"/>
        <c:varyColors val="0"/>
        <c:ser>
          <c:idx val="0"/>
          <c:order val="0"/>
          <c:tx>
            <c:strRef>
              <c:f>Sheet1!$B$1</c:f>
              <c:strCache>
                <c:ptCount val="1"/>
                <c:pt idx="0">
                  <c:v>&lt;6 months</c:v>
                </c:pt>
              </c:strCache>
            </c:strRef>
          </c:tx>
          <c:spPr>
            <a:solidFill>
              <a:schemeClr val="accent1">
                <a:shade val="65000"/>
              </a:schemeClr>
            </a:solidFill>
            <a:ln>
              <a:noFill/>
            </a:ln>
            <a:effectLst/>
          </c:spPr>
          <c:invertIfNegative val="0"/>
          <c:cat>
            <c:numRef>
              <c:f>Sheet1!$A$2:$A$6</c:f>
              <c:numCache>
                <c:formatCode>General</c:formatCode>
                <c:ptCount val="5"/>
                <c:pt idx="0">
                  <c:v>0</c:v>
                </c:pt>
                <c:pt idx="1">
                  <c:v>1</c:v>
                </c:pt>
                <c:pt idx="2">
                  <c:v>2</c:v>
                </c:pt>
                <c:pt idx="3">
                  <c:v>3</c:v>
                </c:pt>
                <c:pt idx="4">
                  <c:v>4</c:v>
                </c:pt>
              </c:numCache>
            </c:numRef>
          </c:cat>
          <c:val>
            <c:numRef>
              <c:f>Sheet1!$B$2:$B$6</c:f>
              <c:numCache>
                <c:formatCode>General</c:formatCode>
                <c:ptCount val="5"/>
                <c:pt idx="0">
                  <c:v>1</c:v>
                </c:pt>
                <c:pt idx="1">
                  <c:v>2</c:v>
                </c:pt>
                <c:pt idx="2">
                  <c:v>5</c:v>
                </c:pt>
                <c:pt idx="3">
                  <c:v>4</c:v>
                </c:pt>
                <c:pt idx="4">
                  <c:v>2</c:v>
                </c:pt>
              </c:numCache>
            </c:numRef>
          </c:val>
          <c:extLst>
            <c:ext xmlns:c16="http://schemas.microsoft.com/office/drawing/2014/chart" uri="{C3380CC4-5D6E-409C-BE32-E72D297353CC}">
              <c16:uniqueId val="{00000000-FDB5-4A5D-9D2A-24D0A1250AFE}"/>
            </c:ext>
          </c:extLst>
        </c:ser>
        <c:ser>
          <c:idx val="1"/>
          <c:order val="1"/>
          <c:tx>
            <c:strRef>
              <c:f>Sheet1!$C$1</c:f>
              <c:strCache>
                <c:ptCount val="1"/>
                <c:pt idx="0">
                  <c:v>6-12 months</c:v>
                </c:pt>
              </c:strCache>
            </c:strRef>
          </c:tx>
          <c:spPr>
            <a:solidFill>
              <a:schemeClr val="accent1"/>
            </a:solidFill>
            <a:ln>
              <a:noFill/>
            </a:ln>
            <a:effectLst/>
          </c:spPr>
          <c:invertIfNegative val="0"/>
          <c:cat>
            <c:numRef>
              <c:f>Sheet1!$A$2:$A$6</c:f>
              <c:numCache>
                <c:formatCode>General</c:formatCode>
                <c:ptCount val="5"/>
                <c:pt idx="0">
                  <c:v>0</c:v>
                </c:pt>
                <c:pt idx="1">
                  <c:v>1</c:v>
                </c:pt>
                <c:pt idx="2">
                  <c:v>2</c:v>
                </c:pt>
                <c:pt idx="3">
                  <c:v>3</c:v>
                </c:pt>
                <c:pt idx="4">
                  <c:v>4</c:v>
                </c:pt>
              </c:numCache>
            </c:numRef>
          </c:cat>
          <c:val>
            <c:numRef>
              <c:f>Sheet1!$C$2:$C$6</c:f>
              <c:numCache>
                <c:formatCode>General</c:formatCode>
                <c:ptCount val="5"/>
                <c:pt idx="0">
                  <c:v>0</c:v>
                </c:pt>
                <c:pt idx="1">
                  <c:v>4</c:v>
                </c:pt>
                <c:pt idx="2">
                  <c:v>1</c:v>
                </c:pt>
                <c:pt idx="3">
                  <c:v>1</c:v>
                </c:pt>
                <c:pt idx="4">
                  <c:v>0</c:v>
                </c:pt>
              </c:numCache>
            </c:numRef>
          </c:val>
          <c:extLst>
            <c:ext xmlns:c16="http://schemas.microsoft.com/office/drawing/2014/chart" uri="{C3380CC4-5D6E-409C-BE32-E72D297353CC}">
              <c16:uniqueId val="{00000001-FDB5-4A5D-9D2A-24D0A1250AFE}"/>
            </c:ext>
          </c:extLst>
        </c:ser>
        <c:ser>
          <c:idx val="2"/>
          <c:order val="2"/>
          <c:tx>
            <c:strRef>
              <c:f>Sheet1!$D$1</c:f>
              <c:strCache>
                <c:ptCount val="1"/>
                <c:pt idx="0">
                  <c:v>1-3 years</c:v>
                </c:pt>
              </c:strCache>
            </c:strRef>
          </c:tx>
          <c:spPr>
            <a:solidFill>
              <a:schemeClr val="accent1">
                <a:tint val="65000"/>
              </a:schemeClr>
            </a:solidFill>
            <a:ln>
              <a:noFill/>
            </a:ln>
            <a:effectLst/>
          </c:spPr>
          <c:invertIfNegative val="0"/>
          <c:cat>
            <c:numRef>
              <c:f>Sheet1!$A$2:$A$6</c:f>
              <c:numCache>
                <c:formatCode>General</c:formatCode>
                <c:ptCount val="5"/>
                <c:pt idx="0">
                  <c:v>0</c:v>
                </c:pt>
                <c:pt idx="1">
                  <c:v>1</c:v>
                </c:pt>
                <c:pt idx="2">
                  <c:v>2</c:v>
                </c:pt>
                <c:pt idx="3">
                  <c:v>3</c:v>
                </c:pt>
                <c:pt idx="4">
                  <c:v>4</c:v>
                </c:pt>
              </c:numCache>
            </c:numRef>
          </c:cat>
          <c:val>
            <c:numRef>
              <c:f>Sheet1!$D$2:$D$6</c:f>
              <c:numCache>
                <c:formatCode>General</c:formatCode>
                <c:ptCount val="5"/>
                <c:pt idx="0">
                  <c:v>1</c:v>
                </c:pt>
                <c:pt idx="1">
                  <c:v>6</c:v>
                </c:pt>
                <c:pt idx="2">
                  <c:v>3</c:v>
                </c:pt>
                <c:pt idx="3">
                  <c:v>0</c:v>
                </c:pt>
                <c:pt idx="4">
                  <c:v>0</c:v>
                </c:pt>
              </c:numCache>
            </c:numRef>
          </c:val>
          <c:extLst>
            <c:ext xmlns:c16="http://schemas.microsoft.com/office/drawing/2014/chart" uri="{C3380CC4-5D6E-409C-BE32-E72D297353CC}">
              <c16:uniqueId val="{00000002-FDB5-4A5D-9D2A-24D0A1250AFE}"/>
            </c:ext>
          </c:extLst>
        </c:ser>
        <c:dLbls>
          <c:showLegendKey val="0"/>
          <c:showVal val="0"/>
          <c:showCatName val="0"/>
          <c:showSerName val="0"/>
          <c:showPercent val="0"/>
          <c:showBubbleSize val="0"/>
        </c:dLbls>
        <c:gapWidth val="150"/>
        <c:overlap val="100"/>
        <c:axId val="1924443696"/>
        <c:axId val="1924444528"/>
      </c:barChart>
      <c:catAx>
        <c:axId val="192444369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924444528"/>
        <c:crosses val="autoZero"/>
        <c:auto val="1"/>
        <c:lblAlgn val="ctr"/>
        <c:lblOffset val="100"/>
        <c:noMultiLvlLbl val="0"/>
      </c:catAx>
      <c:valAx>
        <c:axId val="192444452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924443696"/>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800" b="1" i="0" u="none" strike="noStrike" kern="1200" cap="none" spc="0" normalizeH="0" baseline="0">
                <a:solidFill>
                  <a:schemeClr val="dk1">
                    <a:lumMod val="50000"/>
                    <a:lumOff val="50000"/>
                  </a:schemeClr>
                </a:solidFill>
                <a:latin typeface="+mj-lt"/>
                <a:ea typeface="+mj-ea"/>
                <a:cs typeface="+mj-cs"/>
              </a:defRPr>
            </a:pPr>
            <a:r>
              <a:rPr lang="en-GB" sz="2800"/>
              <a:t>Total number of AEDs tried in lifetime</a:t>
            </a:r>
          </a:p>
        </c:rich>
      </c:tx>
      <c:overlay val="0"/>
      <c:spPr>
        <a:noFill/>
        <a:ln>
          <a:noFill/>
        </a:ln>
        <a:effectLst/>
      </c:spPr>
      <c:txPr>
        <a:bodyPr rot="0" spcFirstLastPara="1" vertOverflow="ellipsis" vert="horz" wrap="square" anchor="ctr" anchorCtr="1"/>
        <a:lstStyle/>
        <a:p>
          <a:pPr>
            <a:defRPr sz="28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stacked"/>
        <c:varyColors val="0"/>
        <c:ser>
          <c:idx val="0"/>
          <c:order val="0"/>
          <c:tx>
            <c:strRef>
              <c:f>Sheet1!$B$1</c:f>
              <c:strCache>
                <c:ptCount val="1"/>
                <c:pt idx="0">
                  <c:v>&lt;6 months</c:v>
                </c:pt>
              </c:strCache>
            </c:strRef>
          </c:tx>
          <c:spPr>
            <a:solidFill>
              <a:schemeClr val="accent1">
                <a:shade val="65000"/>
              </a:schemeClr>
            </a:solidFill>
            <a:ln>
              <a:noFill/>
            </a:ln>
            <a:effectLst/>
          </c:spPr>
          <c:invertIfNegative val="0"/>
          <c:cat>
            <c:numRef>
              <c:f>Sheet1!$A$2:$A$9</c:f>
              <c:numCache>
                <c:formatCode>General</c:formatCode>
                <c:ptCount val="8"/>
                <c:pt idx="0">
                  <c:v>1</c:v>
                </c:pt>
                <c:pt idx="1">
                  <c:v>2</c:v>
                </c:pt>
                <c:pt idx="2">
                  <c:v>3</c:v>
                </c:pt>
                <c:pt idx="3">
                  <c:v>4</c:v>
                </c:pt>
                <c:pt idx="4">
                  <c:v>5</c:v>
                </c:pt>
                <c:pt idx="5">
                  <c:v>6</c:v>
                </c:pt>
                <c:pt idx="6">
                  <c:v>7</c:v>
                </c:pt>
                <c:pt idx="7">
                  <c:v>8</c:v>
                </c:pt>
              </c:numCache>
            </c:numRef>
          </c:cat>
          <c:val>
            <c:numRef>
              <c:f>Sheet1!$B$2:$B$9</c:f>
              <c:numCache>
                <c:formatCode>General</c:formatCode>
                <c:ptCount val="8"/>
                <c:pt idx="0">
                  <c:v>0</c:v>
                </c:pt>
                <c:pt idx="1">
                  <c:v>1</c:v>
                </c:pt>
                <c:pt idx="2">
                  <c:v>3</c:v>
                </c:pt>
                <c:pt idx="3">
                  <c:v>2</c:v>
                </c:pt>
                <c:pt idx="4">
                  <c:v>3</c:v>
                </c:pt>
                <c:pt idx="5">
                  <c:v>2</c:v>
                </c:pt>
                <c:pt idx="6">
                  <c:v>2</c:v>
                </c:pt>
                <c:pt idx="7">
                  <c:v>1</c:v>
                </c:pt>
              </c:numCache>
            </c:numRef>
          </c:val>
          <c:extLst>
            <c:ext xmlns:c16="http://schemas.microsoft.com/office/drawing/2014/chart" uri="{C3380CC4-5D6E-409C-BE32-E72D297353CC}">
              <c16:uniqueId val="{00000000-56FE-4A73-A4B0-0190E5DFBCE8}"/>
            </c:ext>
          </c:extLst>
        </c:ser>
        <c:ser>
          <c:idx val="1"/>
          <c:order val="1"/>
          <c:tx>
            <c:strRef>
              <c:f>Sheet1!$C$1</c:f>
              <c:strCache>
                <c:ptCount val="1"/>
                <c:pt idx="0">
                  <c:v>6-12 months</c:v>
                </c:pt>
              </c:strCache>
            </c:strRef>
          </c:tx>
          <c:spPr>
            <a:solidFill>
              <a:schemeClr val="accent1"/>
            </a:solidFill>
            <a:ln>
              <a:noFill/>
            </a:ln>
            <a:effectLst/>
          </c:spPr>
          <c:invertIfNegative val="0"/>
          <c:cat>
            <c:numRef>
              <c:f>Sheet1!$A$2:$A$9</c:f>
              <c:numCache>
                <c:formatCode>General</c:formatCode>
                <c:ptCount val="8"/>
                <c:pt idx="0">
                  <c:v>1</c:v>
                </c:pt>
                <c:pt idx="1">
                  <c:v>2</c:v>
                </c:pt>
                <c:pt idx="2">
                  <c:v>3</c:v>
                </c:pt>
                <c:pt idx="3">
                  <c:v>4</c:v>
                </c:pt>
                <c:pt idx="4">
                  <c:v>5</c:v>
                </c:pt>
                <c:pt idx="5">
                  <c:v>6</c:v>
                </c:pt>
                <c:pt idx="6">
                  <c:v>7</c:v>
                </c:pt>
                <c:pt idx="7">
                  <c:v>8</c:v>
                </c:pt>
              </c:numCache>
            </c:numRef>
          </c:cat>
          <c:val>
            <c:numRef>
              <c:f>Sheet1!$C$2:$C$9</c:f>
              <c:numCache>
                <c:formatCode>General</c:formatCode>
                <c:ptCount val="8"/>
                <c:pt idx="0">
                  <c:v>0</c:v>
                </c:pt>
                <c:pt idx="1">
                  <c:v>1</c:v>
                </c:pt>
                <c:pt idx="2">
                  <c:v>2</c:v>
                </c:pt>
                <c:pt idx="3">
                  <c:v>0</c:v>
                </c:pt>
                <c:pt idx="4">
                  <c:v>1</c:v>
                </c:pt>
                <c:pt idx="5">
                  <c:v>2</c:v>
                </c:pt>
                <c:pt idx="6">
                  <c:v>0</c:v>
                </c:pt>
                <c:pt idx="7">
                  <c:v>0</c:v>
                </c:pt>
              </c:numCache>
            </c:numRef>
          </c:val>
          <c:extLst>
            <c:ext xmlns:c16="http://schemas.microsoft.com/office/drawing/2014/chart" uri="{C3380CC4-5D6E-409C-BE32-E72D297353CC}">
              <c16:uniqueId val="{00000001-56FE-4A73-A4B0-0190E5DFBCE8}"/>
            </c:ext>
          </c:extLst>
        </c:ser>
        <c:ser>
          <c:idx val="2"/>
          <c:order val="2"/>
          <c:tx>
            <c:strRef>
              <c:f>Sheet1!$D$1</c:f>
              <c:strCache>
                <c:ptCount val="1"/>
                <c:pt idx="0">
                  <c:v>1-3 years</c:v>
                </c:pt>
              </c:strCache>
            </c:strRef>
          </c:tx>
          <c:spPr>
            <a:solidFill>
              <a:schemeClr val="accent1">
                <a:tint val="65000"/>
              </a:schemeClr>
            </a:solidFill>
            <a:ln>
              <a:noFill/>
            </a:ln>
            <a:effectLst/>
          </c:spPr>
          <c:invertIfNegative val="0"/>
          <c:cat>
            <c:numRef>
              <c:f>Sheet1!$A$2:$A$9</c:f>
              <c:numCache>
                <c:formatCode>General</c:formatCode>
                <c:ptCount val="8"/>
                <c:pt idx="0">
                  <c:v>1</c:v>
                </c:pt>
                <c:pt idx="1">
                  <c:v>2</c:v>
                </c:pt>
                <c:pt idx="2">
                  <c:v>3</c:v>
                </c:pt>
                <c:pt idx="3">
                  <c:v>4</c:v>
                </c:pt>
                <c:pt idx="4">
                  <c:v>5</c:v>
                </c:pt>
                <c:pt idx="5">
                  <c:v>6</c:v>
                </c:pt>
                <c:pt idx="6">
                  <c:v>7</c:v>
                </c:pt>
                <c:pt idx="7">
                  <c:v>8</c:v>
                </c:pt>
              </c:numCache>
            </c:numRef>
          </c:cat>
          <c:val>
            <c:numRef>
              <c:f>Sheet1!$D$2:$D$9</c:f>
              <c:numCache>
                <c:formatCode>General</c:formatCode>
                <c:ptCount val="8"/>
                <c:pt idx="0">
                  <c:v>3</c:v>
                </c:pt>
                <c:pt idx="1">
                  <c:v>1</c:v>
                </c:pt>
                <c:pt idx="2">
                  <c:v>4</c:v>
                </c:pt>
                <c:pt idx="3">
                  <c:v>1</c:v>
                </c:pt>
                <c:pt idx="4">
                  <c:v>0</c:v>
                </c:pt>
                <c:pt idx="5">
                  <c:v>1</c:v>
                </c:pt>
                <c:pt idx="6">
                  <c:v>0</c:v>
                </c:pt>
                <c:pt idx="7">
                  <c:v>0</c:v>
                </c:pt>
              </c:numCache>
            </c:numRef>
          </c:val>
          <c:extLst>
            <c:ext xmlns:c16="http://schemas.microsoft.com/office/drawing/2014/chart" uri="{C3380CC4-5D6E-409C-BE32-E72D297353CC}">
              <c16:uniqueId val="{00000002-56FE-4A73-A4B0-0190E5DFBCE8}"/>
            </c:ext>
          </c:extLst>
        </c:ser>
        <c:dLbls>
          <c:showLegendKey val="0"/>
          <c:showVal val="0"/>
          <c:showCatName val="0"/>
          <c:showSerName val="0"/>
          <c:showPercent val="0"/>
          <c:showBubbleSize val="0"/>
        </c:dLbls>
        <c:gapWidth val="150"/>
        <c:overlap val="100"/>
        <c:axId val="1992407392"/>
        <c:axId val="1992405728"/>
      </c:barChart>
      <c:catAx>
        <c:axId val="199240739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1992405728"/>
        <c:crosses val="autoZero"/>
        <c:auto val="1"/>
        <c:lblAlgn val="ctr"/>
        <c:lblOffset val="100"/>
        <c:noMultiLvlLbl val="0"/>
      </c:catAx>
      <c:valAx>
        <c:axId val="199240572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1992407392"/>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spc="70" baseline="0">
                <a:solidFill>
                  <a:schemeClr val="dk1">
                    <a:lumMod val="50000"/>
                    <a:lumOff val="50000"/>
                  </a:schemeClr>
                </a:solidFill>
                <a:latin typeface="+mn-lt"/>
                <a:ea typeface="+mn-ea"/>
                <a:cs typeface="+mn-cs"/>
              </a:defRPr>
            </a:pPr>
            <a:r>
              <a:rPr lang="en-US"/>
              <a:t>Age-adjusted number of lifetime AEDs (lifetime AEDs/age)</a:t>
            </a:r>
          </a:p>
        </c:rich>
      </c:tx>
      <c:overlay val="0"/>
      <c:spPr>
        <a:noFill/>
        <a:ln>
          <a:noFill/>
        </a:ln>
        <a:effectLst/>
      </c:spPr>
      <c:txPr>
        <a:bodyPr rot="0" spcFirstLastPara="1" vertOverflow="ellipsis" vert="horz" wrap="square" anchor="ctr" anchorCtr="1"/>
        <a:lstStyle/>
        <a:p>
          <a:pPr>
            <a:defRPr sz="2128" b="0" i="0" u="none" strike="noStrike" kern="1200" spc="70" baseline="0">
              <a:solidFill>
                <a:schemeClr val="dk1">
                  <a:lumMod val="50000"/>
                  <a:lumOff val="50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Age-adjusted number of lifetime AEDs (AEDs/years)</c:v>
                </c:pt>
              </c:strCache>
            </c:strRef>
          </c:tx>
          <c:spPr>
            <a:ln w="25400">
              <a:noFill/>
            </a:ln>
            <a:effectLst/>
          </c:spPr>
          <c:marker>
            <c:symbol val="circle"/>
            <c:size val="4"/>
            <c:spPr>
              <a:solidFill>
                <a:schemeClr val="accent1"/>
              </a:solidFill>
              <a:ln w="9525" cap="flat" cmpd="sng" algn="ctr">
                <a:solidFill>
                  <a:schemeClr val="accent1"/>
                </a:solidFill>
                <a:round/>
              </a:ln>
              <a:effectLst/>
            </c:spPr>
          </c:marker>
          <c:trendline>
            <c:spPr>
              <a:ln w="63500" cap="rnd" cmpd="sng" algn="ctr">
                <a:solidFill>
                  <a:schemeClr val="accent1">
                    <a:alpha val="25000"/>
                  </a:schemeClr>
                </a:solidFill>
                <a:round/>
              </a:ln>
              <a:effectLst/>
            </c:spPr>
            <c:trendlineType val="linear"/>
            <c:dispRSqr val="0"/>
            <c:dispEq val="0"/>
          </c:trendline>
          <c:xVal>
            <c:numRef>
              <c:f>Sheet1!$A$2:$A$16</c:f>
              <c:numCache>
                <c:formatCode>General</c:formatCode>
                <c:ptCount val="15"/>
                <c:pt idx="0">
                  <c:v>4</c:v>
                </c:pt>
                <c:pt idx="1">
                  <c:v>5</c:v>
                </c:pt>
                <c:pt idx="2">
                  <c:v>6</c:v>
                </c:pt>
                <c:pt idx="3">
                  <c:v>7</c:v>
                </c:pt>
                <c:pt idx="4">
                  <c:v>8</c:v>
                </c:pt>
                <c:pt idx="5">
                  <c:v>9</c:v>
                </c:pt>
                <c:pt idx="6">
                  <c:v>10</c:v>
                </c:pt>
                <c:pt idx="7">
                  <c:v>11</c:v>
                </c:pt>
                <c:pt idx="8">
                  <c:v>12</c:v>
                </c:pt>
                <c:pt idx="9">
                  <c:v>13</c:v>
                </c:pt>
                <c:pt idx="10">
                  <c:v>14</c:v>
                </c:pt>
                <c:pt idx="11">
                  <c:v>15</c:v>
                </c:pt>
                <c:pt idx="12">
                  <c:v>16</c:v>
                </c:pt>
                <c:pt idx="13">
                  <c:v>17</c:v>
                </c:pt>
                <c:pt idx="14">
                  <c:v>18</c:v>
                </c:pt>
              </c:numCache>
            </c:numRef>
          </c:xVal>
          <c:yVal>
            <c:numRef>
              <c:f>Sheet1!$B$2:$B$16</c:f>
              <c:numCache>
                <c:formatCode>General</c:formatCode>
                <c:ptCount val="15"/>
                <c:pt idx="0">
                  <c:v>0.25</c:v>
                </c:pt>
                <c:pt idx="2">
                  <c:v>0.625</c:v>
                </c:pt>
                <c:pt idx="3">
                  <c:v>0.28571400000000002</c:v>
                </c:pt>
                <c:pt idx="4">
                  <c:v>0.625</c:v>
                </c:pt>
                <c:pt idx="5">
                  <c:v>0.33333299999999999</c:v>
                </c:pt>
                <c:pt idx="6">
                  <c:v>0.4</c:v>
                </c:pt>
                <c:pt idx="7">
                  <c:v>0.272727</c:v>
                </c:pt>
                <c:pt idx="8">
                  <c:v>0.38095200000000001</c:v>
                </c:pt>
                <c:pt idx="9">
                  <c:v>0.43615399999999999</c:v>
                </c:pt>
                <c:pt idx="10">
                  <c:v>0.35714299999999999</c:v>
                </c:pt>
                <c:pt idx="12">
                  <c:v>0.3125</c:v>
                </c:pt>
                <c:pt idx="13">
                  <c:v>0.17647099999999999</c:v>
                </c:pt>
                <c:pt idx="14">
                  <c:v>0.33333299999999999</c:v>
                </c:pt>
              </c:numCache>
            </c:numRef>
          </c:yVal>
          <c:smooth val="0"/>
          <c:extLst>
            <c:ext xmlns:c16="http://schemas.microsoft.com/office/drawing/2014/chart" uri="{C3380CC4-5D6E-409C-BE32-E72D297353CC}">
              <c16:uniqueId val="{00000001-15AE-45CB-9727-B4524E98DEED}"/>
            </c:ext>
          </c:extLst>
        </c:ser>
        <c:dLbls>
          <c:showLegendKey val="0"/>
          <c:showVal val="0"/>
          <c:showCatName val="0"/>
          <c:showSerName val="0"/>
          <c:showPercent val="0"/>
          <c:showBubbleSize val="0"/>
        </c:dLbls>
        <c:axId val="1961487072"/>
        <c:axId val="1961478336"/>
      </c:scatterChart>
      <c:valAx>
        <c:axId val="1961487072"/>
        <c:scaling>
          <c:orientation val="minMax"/>
        </c:scaling>
        <c:delete val="0"/>
        <c:axPos val="b"/>
        <c:majorGridlines>
          <c:spPr>
            <a:ln w="9525" cap="flat" cmpd="sng" algn="ctr">
              <a:solidFill>
                <a:schemeClr val="dk1">
                  <a:lumMod val="15000"/>
                  <a:lumOff val="8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dk1">
                        <a:lumMod val="50000"/>
                        <a:lumOff val="50000"/>
                      </a:schemeClr>
                    </a:solidFill>
                    <a:latin typeface="+mn-lt"/>
                    <a:ea typeface="+mn-ea"/>
                    <a:cs typeface="+mn-cs"/>
                  </a:defRPr>
                </a:pPr>
                <a:r>
                  <a:rPr lang="en-GB"/>
                  <a:t>Age (years)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50000"/>
                      <a:lumOff val="50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50000"/>
                    <a:lumOff val="50000"/>
                  </a:schemeClr>
                </a:solidFill>
                <a:latin typeface="+mn-lt"/>
                <a:ea typeface="+mn-ea"/>
                <a:cs typeface="+mn-cs"/>
              </a:defRPr>
            </a:pPr>
            <a:endParaRPr lang="en-US"/>
          </a:p>
        </c:txPr>
        <c:crossAx val="1961478336"/>
        <c:crosses val="autoZero"/>
        <c:crossBetween val="midCat"/>
      </c:valAx>
      <c:valAx>
        <c:axId val="1961478336"/>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50000"/>
                        <a:lumOff val="50000"/>
                      </a:schemeClr>
                    </a:solidFill>
                    <a:latin typeface="+mn-lt"/>
                    <a:ea typeface="+mn-ea"/>
                    <a:cs typeface="+mn-cs"/>
                  </a:defRPr>
                </a:pPr>
                <a:r>
                  <a:rPr lang="en-GB"/>
                  <a:t>Lifetime AEDs / Age</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50000"/>
                      <a:lumOff val="50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50000"/>
                    <a:lumOff val="50000"/>
                  </a:schemeClr>
                </a:solidFill>
                <a:latin typeface="+mn-lt"/>
                <a:ea typeface="+mn-ea"/>
                <a:cs typeface="+mn-cs"/>
              </a:defRPr>
            </a:pPr>
            <a:endParaRPr lang="en-US"/>
          </a:p>
        </c:txPr>
        <c:crossAx val="1961487072"/>
        <c:crosses val="autoZero"/>
        <c:crossBetween val="midCat"/>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44">
  <cs:axisTitle>
    <cs:lnRef idx="0"/>
    <cs:fillRef idx="0"/>
    <cs:effectRef idx="0"/>
    <cs:fontRef idx="minor">
      <a:schemeClr val="dk1">
        <a:lumMod val="50000"/>
        <a:lumOff val="50000"/>
      </a:schemeClr>
    </cs:fontRef>
    <cs:defRPr sz="1197" b="1" kern="1200"/>
  </cs:axisTitle>
  <cs:categoryAxis>
    <cs:lnRef idx="0"/>
    <cs:fillRef idx="0"/>
    <cs:effectRef idx="0"/>
    <cs:fontRef idx="minor">
      <a:schemeClr val="dk1">
        <a:lumMod val="50000"/>
        <a:lumOff val="50000"/>
      </a:schemeClr>
    </cs:fontRef>
    <cs:spPr>
      <a:ln w="9525" cap="flat" cmpd="sng" algn="ctr">
        <a:solidFill>
          <a:schemeClr val="dk1">
            <a:lumMod val="15000"/>
            <a:lumOff val="85000"/>
          </a:schemeClr>
        </a:solidFill>
        <a:round/>
      </a:ln>
    </cs:spPr>
    <cs:defRPr sz="1197" kern="1200"/>
  </cs:categoryAxis>
  <cs:chartArea>
    <cs:lnRef idx="0"/>
    <cs:fillRef idx="0"/>
    <cs:effectRef idx="0"/>
    <cs:fontRef idx="minor">
      <a:schemeClr val="dk1"/>
    </cs:fontRef>
    <cs:spPr>
      <a:gradFill flip="none" rotWithShape="1">
        <a:gsLst>
          <a:gs pos="100000">
            <a:schemeClr val="lt1">
              <a:lumMod val="95000"/>
            </a:schemeClr>
          </a:gs>
          <a:gs pos="43000">
            <a:schemeClr val="lt1"/>
          </a:gs>
        </a:gsLst>
        <a:path path="circle">
          <a:fillToRect l="50000" t="50000" r="50000" b="50000"/>
        </a:path>
        <a:tileRect/>
      </a:gra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a:solidFill>
          <a:schemeClr val="phClr">
            <a:alpha val="20000"/>
          </a:schemeClr>
        </a:solidFill>
      </a:ln>
    </cs:spPr>
  </cs:dataPointLine>
  <cs:dataPointMarker>
    <cs:lnRef idx="0">
      <cs:styleClr val="auto"/>
    </cs:lnRef>
    <cs:fillRef idx="0">
      <cs:styleClr val="auto"/>
    </cs:fillRef>
    <cs:effectRef idx="0"/>
    <cs:fontRef idx="minor">
      <a:schemeClr val="tx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dk1">
        <a:lumMod val="50000"/>
        <a:lumOff val="50000"/>
      </a:schemeClr>
    </cs:fontRef>
    <cs:spPr>
      <a:ln w="9525" cap="rnd">
        <a:solidFill>
          <a:schemeClr val="dk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tx1"/>
    </cs:fontRef>
    <cs:spPr>
      <a:ln w="9525">
        <a:solidFill>
          <a:schemeClr val="dk1">
            <a:lumMod val="35000"/>
            <a:lumOff val="65000"/>
          </a:schemeClr>
        </a:solidFill>
      </a:ln>
    </cs:spPr>
  </cs:dropLine>
  <cs:errorBar>
    <cs:lnRef idx="0"/>
    <cs:fillRef idx="0"/>
    <cs:effectRef idx="0"/>
    <cs:fontRef idx="minor">
      <a:schemeClr val="tx1"/>
    </cs:fontRef>
    <cs:spPr>
      <a:ln w="9525">
        <a:solidFill>
          <a:schemeClr val="dk1">
            <a:lumMod val="50000"/>
            <a:lumOff val="50000"/>
          </a:schemeClr>
        </a:solidFill>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15000"/>
            <a:lumOff val="85000"/>
          </a:schemeClr>
        </a:solidFill>
        <a:round/>
      </a:ln>
    </cs:spPr>
  </cs:gridlineMajor>
  <cs:gridlineMinor>
    <cs:lnRef idx="0"/>
    <cs:fillRef idx="0"/>
    <cs:effectRef idx="0"/>
    <cs:fontRef idx="minor">
      <a:schemeClr val="tx1"/>
    </cs:fontRef>
    <cs:spPr>
      <a:ln w="9525" cap="flat" cmpd="sng" algn="ctr">
        <a:solidFill>
          <a:schemeClr val="dk1">
            <a:lumMod val="5000"/>
            <a:lumOff val="95000"/>
          </a:schemeClr>
        </a:solidFill>
        <a:round/>
      </a:ln>
    </cs:spPr>
  </cs:gridlineMinor>
  <cs:hiLoLine>
    <cs:lnRef idx="0"/>
    <cs:fillRef idx="0"/>
    <cs:effectRef idx="0"/>
    <cs:fontRef idx="minor">
      <a:schemeClr val="tx1"/>
    </cs:fontRef>
    <cs:spPr>
      <a:ln w="9525">
        <a:solidFill>
          <a:schemeClr val="dk1">
            <a:lumMod val="35000"/>
            <a:lumOff val="65000"/>
          </a:schemeClr>
        </a:solidFill>
      </a:ln>
    </cs:spPr>
  </cs:hiLoLine>
  <cs:leaderLine>
    <cs:lnRef idx="0"/>
    <cs:fillRef idx="0"/>
    <cs:effectRef idx="0"/>
    <cs:fontRef idx="minor">
      <a:schemeClr val="tx1"/>
    </cs:fontRef>
    <cs:spPr>
      <a:ln w="9525">
        <a:solidFill>
          <a:schemeClr val="dk1">
            <a:lumMod val="35000"/>
            <a:lumOff val="65000"/>
          </a:schemeClr>
        </a:solidFill>
      </a:ln>
    </cs:spPr>
  </cs:leaderLine>
  <cs:legend>
    <cs:lnRef idx="0"/>
    <cs:fillRef idx="0"/>
    <cs:effectRef idx="0"/>
    <cs:fontRef idx="minor">
      <a:schemeClr val="dk1">
        <a:lumMod val="50000"/>
        <a:lumOff val="50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tx1">
        <a:lumMod val="50000"/>
        <a:lumOff val="50000"/>
      </a:schemeClr>
    </cs:fontRef>
    <cs:spPr>
      <a:ln w="9525">
        <a:solidFill>
          <a:schemeClr val="dk1">
            <a:lumMod val="15000"/>
            <a:lumOff val="85000"/>
          </a:schemeClr>
        </a:solidFill>
      </a:ln>
    </cs:spPr>
    <cs:defRPr sz="1197" kern="1200"/>
  </cs:seriesAxis>
  <cs:seriesLine>
    <cs:lnRef idx="0"/>
    <cs:fillRef idx="0"/>
    <cs:effectRef idx="0"/>
    <cs:fontRef idx="minor">
      <a:schemeClr val="tx1"/>
    </cs:fontRef>
    <cs:spPr>
      <a:ln w="9525">
        <a:solidFill>
          <a:schemeClr val="dk1">
            <a:lumMod val="35000"/>
            <a:lumOff val="65000"/>
          </a:schemeClr>
        </a:solidFill>
      </a:ln>
    </cs:spPr>
  </cs:seriesLine>
  <cs:title>
    <cs:lnRef idx="0"/>
    <cs:fillRef idx="0"/>
    <cs:effectRef idx="0"/>
    <cs:fontRef idx="minor">
      <a:schemeClr val="dk1">
        <a:lumMod val="50000"/>
        <a:lumOff val="50000"/>
      </a:schemeClr>
    </cs:fontRef>
    <cs:defRPr sz="2128" b="0" kern="1200" spc="70" baseline="0"/>
  </cs:title>
  <cs:trendline>
    <cs:lnRef idx="0">
      <cs:styleClr val="0"/>
    </cs:lnRef>
    <cs:fillRef idx="0"/>
    <cs:effectRef idx="0"/>
    <cs:fontRef idx="minor">
      <a:schemeClr val="tx1"/>
    </cs:fontRef>
    <cs:spPr>
      <a:ln w="63500" cap="rnd" cmpd="sng" algn="ctr">
        <a:solidFill>
          <a:schemeClr val="phClr">
            <a:alpha val="25000"/>
          </a:schemeClr>
        </a:solidFill>
        <a:round/>
      </a:ln>
    </cs:spPr>
  </cs:trendline>
  <cs:trendlineLabel>
    <cs:lnRef idx="0"/>
    <cs:fillRef idx="0"/>
    <cs:effectRef idx="0"/>
    <cs:fontRef idx="minor">
      <a:schemeClr val="dk1">
        <a:lumMod val="50000"/>
        <a:lumOff val="50000"/>
      </a:schemeClr>
    </cs:fontRef>
    <cs:defRPr sz="1197" kern="1200"/>
  </cs:trendlineLabel>
  <cs:upBar>
    <cs:lnRef idx="0"/>
    <cs:fillRef idx="0"/>
    <cs:effectRef idx="0"/>
    <cs:fontRef idx="minor">
      <a:schemeClr val="tx1"/>
    </cs:fontRef>
    <cs:spPr>
      <a:solidFill>
        <a:schemeClr val="lt1"/>
      </a:solidFill>
      <a:ln w="9525">
        <a:solidFill>
          <a:schemeClr val="dk1">
            <a:lumMod val="50000"/>
            <a:lumOff val="50000"/>
          </a:schemeClr>
        </a:solidFill>
      </a:ln>
    </cs:spPr>
  </cs:upBar>
  <cs:valueAxis>
    <cs:lnRef idx="0"/>
    <cs:fillRef idx="0"/>
    <cs:effectRef idx="0"/>
    <cs:fontRef idx="minor">
      <a:schemeClr val="dk1">
        <a:lumMod val="50000"/>
        <a:lumOff val="50000"/>
      </a:schemeClr>
    </cs:fontRef>
    <cs:defRPr sz="1197"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E8BBB3-8803-4EA3-8CD2-1140BDF4439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897E3FF-A240-4B0A-9D06-393875656B6E}">
      <dgm:prSet>
        <dgm:style>
          <a:lnRef idx="2">
            <a:schemeClr val="accent2"/>
          </a:lnRef>
          <a:fillRef idx="1">
            <a:schemeClr val="lt1"/>
          </a:fillRef>
          <a:effectRef idx="0">
            <a:schemeClr val="accent2"/>
          </a:effectRef>
          <a:fontRef idx="minor">
            <a:schemeClr val="dk1"/>
          </a:fontRef>
        </dgm:style>
      </dgm:prSet>
      <dgm:spPr/>
      <dgm:t>
        <a:bodyPr/>
        <a:lstStyle/>
        <a:p>
          <a:r>
            <a:rPr lang="en-GB" dirty="0"/>
            <a:t>Specific tests</a:t>
          </a:r>
          <a:endParaRPr lang="en-US" dirty="0"/>
        </a:p>
      </dgm:t>
    </dgm:pt>
    <dgm:pt modelId="{40209044-E601-4C39-9970-2201AEDAFA1E}" type="parTrans" cxnId="{D34AB3E7-D95E-4AF3-A83E-AD079EB32214}">
      <dgm:prSet/>
      <dgm:spPr/>
      <dgm:t>
        <a:bodyPr/>
        <a:lstStyle/>
        <a:p>
          <a:endParaRPr lang="en-US"/>
        </a:p>
      </dgm:t>
    </dgm:pt>
    <dgm:pt modelId="{0F21BEDD-5166-475D-85A7-2F8647F52D42}" type="sibTrans" cxnId="{D34AB3E7-D95E-4AF3-A83E-AD079EB32214}">
      <dgm:prSet/>
      <dgm:spPr/>
      <dgm:t>
        <a:bodyPr/>
        <a:lstStyle/>
        <a:p>
          <a:endParaRPr lang="en-US"/>
        </a:p>
      </dgm:t>
    </dgm:pt>
    <dgm:pt modelId="{97A5B45C-D209-406E-890E-E38443B4AE9D}">
      <dgm:prSet>
        <dgm:style>
          <a:lnRef idx="2">
            <a:schemeClr val="accent2"/>
          </a:lnRef>
          <a:fillRef idx="1">
            <a:schemeClr val="lt1"/>
          </a:fillRef>
          <a:effectRef idx="0">
            <a:schemeClr val="accent2"/>
          </a:effectRef>
          <a:fontRef idx="minor">
            <a:schemeClr val="dk1"/>
          </a:fontRef>
        </dgm:style>
      </dgm:prSet>
      <dgm:spPr/>
      <dgm:t>
        <a:bodyPr/>
        <a:lstStyle/>
        <a:p>
          <a:r>
            <a:rPr lang="en-GB"/>
            <a:t>Chromosomal microarrays</a:t>
          </a:r>
          <a:endParaRPr lang="en-US"/>
        </a:p>
      </dgm:t>
    </dgm:pt>
    <dgm:pt modelId="{8002F0E8-751A-4074-8316-06723AF22D8F}" type="parTrans" cxnId="{DBD1DBA1-9FDE-4A05-A891-AF145FDC6C7C}">
      <dgm:prSet/>
      <dgm:spPr/>
      <dgm:t>
        <a:bodyPr/>
        <a:lstStyle/>
        <a:p>
          <a:endParaRPr lang="en-US"/>
        </a:p>
      </dgm:t>
    </dgm:pt>
    <dgm:pt modelId="{A4A24AE1-0968-4578-9629-1A2267364D45}" type="sibTrans" cxnId="{DBD1DBA1-9FDE-4A05-A891-AF145FDC6C7C}">
      <dgm:prSet/>
      <dgm:spPr/>
      <dgm:t>
        <a:bodyPr/>
        <a:lstStyle/>
        <a:p>
          <a:endParaRPr lang="en-US"/>
        </a:p>
      </dgm:t>
    </dgm:pt>
    <dgm:pt modelId="{D7653034-23AD-4E5A-BEEF-5E46EBBD8257}">
      <dgm:prSet>
        <dgm:style>
          <a:lnRef idx="2">
            <a:schemeClr val="accent2"/>
          </a:lnRef>
          <a:fillRef idx="1">
            <a:schemeClr val="lt1"/>
          </a:fillRef>
          <a:effectRef idx="0">
            <a:schemeClr val="accent2"/>
          </a:effectRef>
          <a:fontRef idx="minor">
            <a:schemeClr val="dk1"/>
          </a:fontRef>
        </dgm:style>
      </dgm:prSet>
      <dgm:spPr/>
      <dgm:t>
        <a:bodyPr/>
        <a:lstStyle/>
        <a:p>
          <a:r>
            <a:rPr lang="en-GB" dirty="0"/>
            <a:t>DDD study</a:t>
          </a:r>
          <a:endParaRPr lang="en-US" dirty="0"/>
        </a:p>
      </dgm:t>
    </dgm:pt>
    <dgm:pt modelId="{4B251966-7161-4A48-A1AC-7F30C6910B05}" type="parTrans" cxnId="{6253D268-2DD3-4124-993D-FCF3305E5F67}">
      <dgm:prSet/>
      <dgm:spPr/>
      <dgm:t>
        <a:bodyPr/>
        <a:lstStyle/>
        <a:p>
          <a:endParaRPr lang="en-US"/>
        </a:p>
      </dgm:t>
    </dgm:pt>
    <dgm:pt modelId="{74C23850-79C4-4B74-8BBF-790635932655}" type="sibTrans" cxnId="{6253D268-2DD3-4124-993D-FCF3305E5F67}">
      <dgm:prSet/>
      <dgm:spPr/>
      <dgm:t>
        <a:bodyPr/>
        <a:lstStyle/>
        <a:p>
          <a:endParaRPr lang="en-US"/>
        </a:p>
      </dgm:t>
    </dgm:pt>
    <dgm:pt modelId="{56C7DAAE-F1D8-4F7C-84C7-CA8042A2A00E}">
      <dgm:prSet>
        <dgm:style>
          <a:lnRef idx="2">
            <a:schemeClr val="accent2"/>
          </a:lnRef>
          <a:fillRef idx="1">
            <a:schemeClr val="lt1"/>
          </a:fillRef>
          <a:effectRef idx="0">
            <a:schemeClr val="accent2"/>
          </a:effectRef>
          <a:fontRef idx="minor">
            <a:schemeClr val="dk1"/>
          </a:fontRef>
        </dgm:style>
      </dgm:prSet>
      <dgm:spPr/>
      <dgm:t>
        <a:bodyPr/>
        <a:lstStyle/>
        <a:p>
          <a:r>
            <a:rPr lang="en-GB" dirty="0"/>
            <a:t>SPEED study</a:t>
          </a:r>
          <a:endParaRPr lang="en-US" dirty="0"/>
        </a:p>
      </dgm:t>
    </dgm:pt>
    <dgm:pt modelId="{598E02FB-0D5A-4872-A356-A229906E9AF3}" type="parTrans" cxnId="{0CB6462F-5108-4F40-BE60-90F3E3263319}">
      <dgm:prSet/>
      <dgm:spPr/>
      <dgm:t>
        <a:bodyPr/>
        <a:lstStyle/>
        <a:p>
          <a:endParaRPr lang="en-US"/>
        </a:p>
      </dgm:t>
    </dgm:pt>
    <dgm:pt modelId="{97845D69-5057-431D-A064-0227358DF7DD}" type="sibTrans" cxnId="{0CB6462F-5108-4F40-BE60-90F3E3263319}">
      <dgm:prSet/>
      <dgm:spPr/>
      <dgm:t>
        <a:bodyPr/>
        <a:lstStyle/>
        <a:p>
          <a:endParaRPr lang="en-US"/>
        </a:p>
      </dgm:t>
    </dgm:pt>
    <dgm:pt modelId="{028CE992-BFE8-4026-83C6-35077C6BAF27}">
      <dgm:prSet>
        <dgm:style>
          <a:lnRef idx="2">
            <a:schemeClr val="accent2"/>
          </a:lnRef>
          <a:fillRef idx="1">
            <a:schemeClr val="lt1"/>
          </a:fillRef>
          <a:effectRef idx="0">
            <a:schemeClr val="accent2"/>
          </a:effectRef>
          <a:fontRef idx="minor">
            <a:schemeClr val="dk1"/>
          </a:fontRef>
        </dgm:style>
      </dgm:prSet>
      <dgm:spPr/>
      <dgm:t>
        <a:bodyPr/>
        <a:lstStyle/>
        <a:p>
          <a:r>
            <a:rPr lang="en-GB" dirty="0"/>
            <a:t>GEMINI</a:t>
          </a:r>
          <a:endParaRPr lang="en-US" dirty="0"/>
        </a:p>
      </dgm:t>
    </dgm:pt>
    <dgm:pt modelId="{9E35D859-0EFC-4E36-8DE6-BDE4179F6ACB}" type="parTrans" cxnId="{98A2E414-10E8-4796-B6BB-C3FB21654309}">
      <dgm:prSet/>
      <dgm:spPr/>
      <dgm:t>
        <a:bodyPr/>
        <a:lstStyle/>
        <a:p>
          <a:endParaRPr lang="en-US"/>
        </a:p>
      </dgm:t>
    </dgm:pt>
    <dgm:pt modelId="{0BA1580E-D421-4C8D-8C1C-FCFF4381CBE8}" type="sibTrans" cxnId="{98A2E414-10E8-4796-B6BB-C3FB21654309}">
      <dgm:prSet/>
      <dgm:spPr/>
      <dgm:t>
        <a:bodyPr/>
        <a:lstStyle/>
        <a:p>
          <a:endParaRPr lang="en-US"/>
        </a:p>
      </dgm:t>
    </dgm:pt>
    <dgm:pt modelId="{5F1968AB-E230-4FB5-9011-EAE790A4B0A8}">
      <dgm:prSet>
        <dgm:style>
          <a:lnRef idx="2">
            <a:schemeClr val="accent2"/>
          </a:lnRef>
          <a:fillRef idx="1">
            <a:schemeClr val="lt1"/>
          </a:fillRef>
          <a:effectRef idx="0">
            <a:schemeClr val="accent2"/>
          </a:effectRef>
          <a:fontRef idx="minor">
            <a:schemeClr val="dk1"/>
          </a:fontRef>
        </dgm:style>
      </dgm:prSet>
      <dgm:spPr/>
      <dgm:t>
        <a:bodyPr/>
        <a:lstStyle/>
        <a:p>
          <a:r>
            <a:rPr lang="en-GB" dirty="0"/>
            <a:t>COL4A gene panel</a:t>
          </a:r>
          <a:endParaRPr lang="en-US" dirty="0"/>
        </a:p>
      </dgm:t>
    </dgm:pt>
    <dgm:pt modelId="{10C03949-D6B6-4D63-B3FD-6D2487AECB88}" type="parTrans" cxnId="{1AD218C1-AFC4-4040-985A-07BDD6EAE336}">
      <dgm:prSet/>
      <dgm:spPr/>
      <dgm:t>
        <a:bodyPr/>
        <a:lstStyle/>
        <a:p>
          <a:endParaRPr lang="en-US"/>
        </a:p>
      </dgm:t>
    </dgm:pt>
    <dgm:pt modelId="{298DFF27-1FEE-4ADB-A72D-5ABDA3849A68}" type="sibTrans" cxnId="{1AD218C1-AFC4-4040-985A-07BDD6EAE336}">
      <dgm:prSet/>
      <dgm:spPr/>
      <dgm:t>
        <a:bodyPr/>
        <a:lstStyle/>
        <a:p>
          <a:endParaRPr lang="en-US"/>
        </a:p>
      </dgm:t>
    </dgm:pt>
    <dgm:pt modelId="{89539921-7E4A-4602-8291-C3DF9DD8DB39}">
      <dgm:prSet>
        <dgm:style>
          <a:lnRef idx="2">
            <a:schemeClr val="accent2"/>
          </a:lnRef>
          <a:fillRef idx="1">
            <a:schemeClr val="lt1"/>
          </a:fillRef>
          <a:effectRef idx="0">
            <a:schemeClr val="accent2"/>
          </a:effectRef>
          <a:fontRef idx="minor">
            <a:schemeClr val="dk1"/>
          </a:fontRef>
        </dgm:style>
      </dgm:prSet>
      <dgm:spPr/>
      <dgm:t>
        <a:bodyPr/>
        <a:lstStyle/>
        <a:p>
          <a:r>
            <a:rPr lang="en-GB" dirty="0"/>
            <a:t>Exome sequencing</a:t>
          </a:r>
          <a:endParaRPr lang="en-US" dirty="0"/>
        </a:p>
      </dgm:t>
    </dgm:pt>
    <dgm:pt modelId="{5AEAD836-9F9C-4819-A2FB-4B9B0AB939AC}" type="parTrans" cxnId="{E4EEF550-4004-40CB-9BB9-6F16EBB59B28}">
      <dgm:prSet/>
      <dgm:spPr/>
      <dgm:t>
        <a:bodyPr/>
        <a:lstStyle/>
        <a:p>
          <a:endParaRPr lang="en-US"/>
        </a:p>
      </dgm:t>
    </dgm:pt>
    <dgm:pt modelId="{75782F5B-1F02-4041-B9CF-C113ED022B3C}" type="sibTrans" cxnId="{E4EEF550-4004-40CB-9BB9-6F16EBB59B28}">
      <dgm:prSet/>
      <dgm:spPr/>
      <dgm:t>
        <a:bodyPr/>
        <a:lstStyle/>
        <a:p>
          <a:endParaRPr lang="en-US"/>
        </a:p>
      </dgm:t>
    </dgm:pt>
    <dgm:pt modelId="{5C25DEB6-1783-49DA-88F6-9166F61AEFB4}">
      <dgm:prSet>
        <dgm:style>
          <a:lnRef idx="2">
            <a:schemeClr val="accent2"/>
          </a:lnRef>
          <a:fillRef idx="1">
            <a:schemeClr val="lt1"/>
          </a:fillRef>
          <a:effectRef idx="0">
            <a:schemeClr val="accent2"/>
          </a:effectRef>
          <a:fontRef idx="minor">
            <a:schemeClr val="dk1"/>
          </a:fontRef>
        </dgm:style>
      </dgm:prSet>
      <dgm:spPr/>
      <dgm:t>
        <a:bodyPr/>
        <a:lstStyle/>
        <a:p>
          <a:r>
            <a:rPr lang="en-GB" dirty="0"/>
            <a:t>Etc.</a:t>
          </a:r>
          <a:endParaRPr lang="en-US" dirty="0"/>
        </a:p>
      </dgm:t>
    </dgm:pt>
    <dgm:pt modelId="{0F8DF4F2-61A6-4DDD-8880-F7DE5942890D}" type="parTrans" cxnId="{A2CDF011-49B6-43C1-AEC7-8D08C5B09DCE}">
      <dgm:prSet/>
      <dgm:spPr/>
      <dgm:t>
        <a:bodyPr/>
        <a:lstStyle/>
        <a:p>
          <a:endParaRPr lang="en-US"/>
        </a:p>
      </dgm:t>
    </dgm:pt>
    <dgm:pt modelId="{F7E4AA01-64F7-4AF8-B8F4-7945C397176C}" type="sibTrans" cxnId="{A2CDF011-49B6-43C1-AEC7-8D08C5B09DCE}">
      <dgm:prSet/>
      <dgm:spPr/>
      <dgm:t>
        <a:bodyPr/>
        <a:lstStyle/>
        <a:p>
          <a:endParaRPr lang="en-US"/>
        </a:p>
      </dgm:t>
    </dgm:pt>
    <dgm:pt modelId="{43A01F4D-4949-4BB1-BFE7-66987ECA4CA4}" type="pres">
      <dgm:prSet presAssocID="{B8E8BBB3-8803-4EA3-8CD2-1140BDF44393}" presName="linear" presStyleCnt="0">
        <dgm:presLayoutVars>
          <dgm:animLvl val="lvl"/>
          <dgm:resizeHandles val="exact"/>
        </dgm:presLayoutVars>
      </dgm:prSet>
      <dgm:spPr/>
      <dgm:t>
        <a:bodyPr/>
        <a:lstStyle/>
        <a:p>
          <a:endParaRPr lang="en-US"/>
        </a:p>
      </dgm:t>
    </dgm:pt>
    <dgm:pt modelId="{2B3908A9-F017-4A07-9C35-433031A1045E}" type="pres">
      <dgm:prSet presAssocID="{A897E3FF-A240-4B0A-9D06-393875656B6E}" presName="parentText" presStyleLbl="node1" presStyleIdx="0" presStyleCnt="8">
        <dgm:presLayoutVars>
          <dgm:chMax val="0"/>
          <dgm:bulletEnabled val="1"/>
        </dgm:presLayoutVars>
      </dgm:prSet>
      <dgm:spPr/>
      <dgm:t>
        <a:bodyPr/>
        <a:lstStyle/>
        <a:p>
          <a:endParaRPr lang="en-US"/>
        </a:p>
      </dgm:t>
    </dgm:pt>
    <dgm:pt modelId="{D77C0A2C-4A0F-4DA2-B88D-81BC11557138}" type="pres">
      <dgm:prSet presAssocID="{0F21BEDD-5166-475D-85A7-2F8647F52D42}" presName="spacer" presStyleCnt="0"/>
      <dgm:spPr/>
    </dgm:pt>
    <dgm:pt modelId="{485B2C89-EE31-4415-AFD9-9B9ED30C1D8C}" type="pres">
      <dgm:prSet presAssocID="{97A5B45C-D209-406E-890E-E38443B4AE9D}" presName="parentText" presStyleLbl="node1" presStyleIdx="1" presStyleCnt="8">
        <dgm:presLayoutVars>
          <dgm:chMax val="0"/>
          <dgm:bulletEnabled val="1"/>
        </dgm:presLayoutVars>
      </dgm:prSet>
      <dgm:spPr/>
      <dgm:t>
        <a:bodyPr/>
        <a:lstStyle/>
        <a:p>
          <a:endParaRPr lang="en-US"/>
        </a:p>
      </dgm:t>
    </dgm:pt>
    <dgm:pt modelId="{94D08775-C8FA-4DFA-B71B-6A2E4D8A1A61}" type="pres">
      <dgm:prSet presAssocID="{A4A24AE1-0968-4578-9629-1A2267364D45}" presName="spacer" presStyleCnt="0"/>
      <dgm:spPr/>
    </dgm:pt>
    <dgm:pt modelId="{1D4EB2D0-A403-4DD7-A79D-C610BC8E9C04}" type="pres">
      <dgm:prSet presAssocID="{D7653034-23AD-4E5A-BEEF-5E46EBBD8257}" presName="parentText" presStyleLbl="node1" presStyleIdx="2" presStyleCnt="8">
        <dgm:presLayoutVars>
          <dgm:chMax val="0"/>
          <dgm:bulletEnabled val="1"/>
        </dgm:presLayoutVars>
      </dgm:prSet>
      <dgm:spPr/>
      <dgm:t>
        <a:bodyPr/>
        <a:lstStyle/>
        <a:p>
          <a:endParaRPr lang="en-US"/>
        </a:p>
      </dgm:t>
    </dgm:pt>
    <dgm:pt modelId="{E5D3ACEF-A94D-4760-BDBF-FE5932062151}" type="pres">
      <dgm:prSet presAssocID="{74C23850-79C4-4B74-8BBF-790635932655}" presName="spacer" presStyleCnt="0"/>
      <dgm:spPr/>
    </dgm:pt>
    <dgm:pt modelId="{B0701A65-0B96-44B6-A250-19417C40019E}" type="pres">
      <dgm:prSet presAssocID="{56C7DAAE-F1D8-4F7C-84C7-CA8042A2A00E}" presName="parentText" presStyleLbl="node1" presStyleIdx="3" presStyleCnt="8">
        <dgm:presLayoutVars>
          <dgm:chMax val="0"/>
          <dgm:bulletEnabled val="1"/>
        </dgm:presLayoutVars>
      </dgm:prSet>
      <dgm:spPr/>
      <dgm:t>
        <a:bodyPr/>
        <a:lstStyle/>
        <a:p>
          <a:endParaRPr lang="en-US"/>
        </a:p>
      </dgm:t>
    </dgm:pt>
    <dgm:pt modelId="{0DF92094-22E2-4033-BA8B-00E1CEC69653}" type="pres">
      <dgm:prSet presAssocID="{97845D69-5057-431D-A064-0227358DF7DD}" presName="spacer" presStyleCnt="0"/>
      <dgm:spPr/>
    </dgm:pt>
    <dgm:pt modelId="{0C22BC3E-CFE2-4077-87DF-DEACC8D52429}" type="pres">
      <dgm:prSet presAssocID="{028CE992-BFE8-4026-83C6-35077C6BAF27}" presName="parentText" presStyleLbl="node1" presStyleIdx="4" presStyleCnt="8">
        <dgm:presLayoutVars>
          <dgm:chMax val="0"/>
          <dgm:bulletEnabled val="1"/>
        </dgm:presLayoutVars>
      </dgm:prSet>
      <dgm:spPr/>
      <dgm:t>
        <a:bodyPr/>
        <a:lstStyle/>
        <a:p>
          <a:endParaRPr lang="en-US"/>
        </a:p>
      </dgm:t>
    </dgm:pt>
    <dgm:pt modelId="{59379451-5923-45F2-87A4-6A2841FB039B}" type="pres">
      <dgm:prSet presAssocID="{0BA1580E-D421-4C8D-8C1C-FCFF4381CBE8}" presName="spacer" presStyleCnt="0"/>
      <dgm:spPr/>
    </dgm:pt>
    <dgm:pt modelId="{814C69E9-ADFF-4B5F-A5D0-F50202371D0A}" type="pres">
      <dgm:prSet presAssocID="{5F1968AB-E230-4FB5-9011-EAE790A4B0A8}" presName="parentText" presStyleLbl="node1" presStyleIdx="5" presStyleCnt="8">
        <dgm:presLayoutVars>
          <dgm:chMax val="0"/>
          <dgm:bulletEnabled val="1"/>
        </dgm:presLayoutVars>
      </dgm:prSet>
      <dgm:spPr/>
      <dgm:t>
        <a:bodyPr/>
        <a:lstStyle/>
        <a:p>
          <a:endParaRPr lang="en-US"/>
        </a:p>
      </dgm:t>
    </dgm:pt>
    <dgm:pt modelId="{44EEBB4A-3CC0-450B-9E92-7D35CDF9B9B8}" type="pres">
      <dgm:prSet presAssocID="{298DFF27-1FEE-4ADB-A72D-5ABDA3849A68}" presName="spacer" presStyleCnt="0"/>
      <dgm:spPr/>
    </dgm:pt>
    <dgm:pt modelId="{42E921F8-DB14-4062-82BD-282071115033}" type="pres">
      <dgm:prSet presAssocID="{89539921-7E4A-4602-8291-C3DF9DD8DB39}" presName="parentText" presStyleLbl="node1" presStyleIdx="6" presStyleCnt="8">
        <dgm:presLayoutVars>
          <dgm:chMax val="0"/>
          <dgm:bulletEnabled val="1"/>
        </dgm:presLayoutVars>
      </dgm:prSet>
      <dgm:spPr/>
      <dgm:t>
        <a:bodyPr/>
        <a:lstStyle/>
        <a:p>
          <a:endParaRPr lang="en-US"/>
        </a:p>
      </dgm:t>
    </dgm:pt>
    <dgm:pt modelId="{FC2CEF6A-AC1E-4401-8C86-B637677B5EAC}" type="pres">
      <dgm:prSet presAssocID="{75782F5B-1F02-4041-B9CF-C113ED022B3C}" presName="spacer" presStyleCnt="0"/>
      <dgm:spPr/>
    </dgm:pt>
    <dgm:pt modelId="{9C13185B-437C-40FF-AE77-E823787E7510}" type="pres">
      <dgm:prSet presAssocID="{5C25DEB6-1783-49DA-88F6-9166F61AEFB4}" presName="parentText" presStyleLbl="node1" presStyleIdx="7" presStyleCnt="8">
        <dgm:presLayoutVars>
          <dgm:chMax val="0"/>
          <dgm:bulletEnabled val="1"/>
        </dgm:presLayoutVars>
      </dgm:prSet>
      <dgm:spPr/>
      <dgm:t>
        <a:bodyPr/>
        <a:lstStyle/>
        <a:p>
          <a:endParaRPr lang="en-US"/>
        </a:p>
      </dgm:t>
    </dgm:pt>
  </dgm:ptLst>
  <dgm:cxnLst>
    <dgm:cxn modelId="{179E3BBA-9517-4371-A8D4-4430F0942CF7}" type="presOf" srcId="{A897E3FF-A240-4B0A-9D06-393875656B6E}" destId="{2B3908A9-F017-4A07-9C35-433031A1045E}" srcOrd="0" destOrd="0" presId="urn:microsoft.com/office/officeart/2005/8/layout/vList2"/>
    <dgm:cxn modelId="{1AD218C1-AFC4-4040-985A-07BDD6EAE336}" srcId="{B8E8BBB3-8803-4EA3-8CD2-1140BDF44393}" destId="{5F1968AB-E230-4FB5-9011-EAE790A4B0A8}" srcOrd="5" destOrd="0" parTransId="{10C03949-D6B6-4D63-B3FD-6D2487AECB88}" sibTransId="{298DFF27-1FEE-4ADB-A72D-5ABDA3849A68}"/>
    <dgm:cxn modelId="{6253D268-2DD3-4124-993D-FCF3305E5F67}" srcId="{B8E8BBB3-8803-4EA3-8CD2-1140BDF44393}" destId="{D7653034-23AD-4E5A-BEEF-5E46EBBD8257}" srcOrd="2" destOrd="0" parTransId="{4B251966-7161-4A48-A1AC-7F30C6910B05}" sibTransId="{74C23850-79C4-4B74-8BBF-790635932655}"/>
    <dgm:cxn modelId="{A2CDF011-49B6-43C1-AEC7-8D08C5B09DCE}" srcId="{B8E8BBB3-8803-4EA3-8CD2-1140BDF44393}" destId="{5C25DEB6-1783-49DA-88F6-9166F61AEFB4}" srcOrd="7" destOrd="0" parTransId="{0F8DF4F2-61A6-4DDD-8880-F7DE5942890D}" sibTransId="{F7E4AA01-64F7-4AF8-B8F4-7945C397176C}"/>
    <dgm:cxn modelId="{E4EEF550-4004-40CB-9BB9-6F16EBB59B28}" srcId="{B8E8BBB3-8803-4EA3-8CD2-1140BDF44393}" destId="{89539921-7E4A-4602-8291-C3DF9DD8DB39}" srcOrd="6" destOrd="0" parTransId="{5AEAD836-9F9C-4819-A2FB-4B9B0AB939AC}" sibTransId="{75782F5B-1F02-4041-B9CF-C113ED022B3C}"/>
    <dgm:cxn modelId="{07C701D9-4023-480D-99B4-4025C1E54FE5}" type="presOf" srcId="{028CE992-BFE8-4026-83C6-35077C6BAF27}" destId="{0C22BC3E-CFE2-4077-87DF-DEACC8D52429}" srcOrd="0" destOrd="0" presId="urn:microsoft.com/office/officeart/2005/8/layout/vList2"/>
    <dgm:cxn modelId="{DBD1DBA1-9FDE-4A05-A891-AF145FDC6C7C}" srcId="{B8E8BBB3-8803-4EA3-8CD2-1140BDF44393}" destId="{97A5B45C-D209-406E-890E-E38443B4AE9D}" srcOrd="1" destOrd="0" parTransId="{8002F0E8-751A-4074-8316-06723AF22D8F}" sibTransId="{A4A24AE1-0968-4578-9629-1A2267364D45}"/>
    <dgm:cxn modelId="{2FBAED25-EDF7-4E4E-A601-178987B0CB6B}" type="presOf" srcId="{B8E8BBB3-8803-4EA3-8CD2-1140BDF44393}" destId="{43A01F4D-4949-4BB1-BFE7-66987ECA4CA4}" srcOrd="0" destOrd="0" presId="urn:microsoft.com/office/officeart/2005/8/layout/vList2"/>
    <dgm:cxn modelId="{0CB6462F-5108-4F40-BE60-90F3E3263319}" srcId="{B8E8BBB3-8803-4EA3-8CD2-1140BDF44393}" destId="{56C7DAAE-F1D8-4F7C-84C7-CA8042A2A00E}" srcOrd="3" destOrd="0" parTransId="{598E02FB-0D5A-4872-A356-A229906E9AF3}" sibTransId="{97845D69-5057-431D-A064-0227358DF7DD}"/>
    <dgm:cxn modelId="{8DFABF12-D4E9-408D-9287-A296EB098A48}" type="presOf" srcId="{5F1968AB-E230-4FB5-9011-EAE790A4B0A8}" destId="{814C69E9-ADFF-4B5F-A5D0-F50202371D0A}" srcOrd="0" destOrd="0" presId="urn:microsoft.com/office/officeart/2005/8/layout/vList2"/>
    <dgm:cxn modelId="{3C692217-5434-40A4-8E2A-B790A37832AB}" type="presOf" srcId="{D7653034-23AD-4E5A-BEEF-5E46EBBD8257}" destId="{1D4EB2D0-A403-4DD7-A79D-C610BC8E9C04}" srcOrd="0" destOrd="0" presId="urn:microsoft.com/office/officeart/2005/8/layout/vList2"/>
    <dgm:cxn modelId="{556D32C4-04D3-442E-92B2-CDBB24CAAA3C}" type="presOf" srcId="{89539921-7E4A-4602-8291-C3DF9DD8DB39}" destId="{42E921F8-DB14-4062-82BD-282071115033}" srcOrd="0" destOrd="0" presId="urn:microsoft.com/office/officeart/2005/8/layout/vList2"/>
    <dgm:cxn modelId="{98A2E414-10E8-4796-B6BB-C3FB21654309}" srcId="{B8E8BBB3-8803-4EA3-8CD2-1140BDF44393}" destId="{028CE992-BFE8-4026-83C6-35077C6BAF27}" srcOrd="4" destOrd="0" parTransId="{9E35D859-0EFC-4E36-8DE6-BDE4179F6ACB}" sibTransId="{0BA1580E-D421-4C8D-8C1C-FCFF4381CBE8}"/>
    <dgm:cxn modelId="{D34AB3E7-D95E-4AF3-A83E-AD079EB32214}" srcId="{B8E8BBB3-8803-4EA3-8CD2-1140BDF44393}" destId="{A897E3FF-A240-4B0A-9D06-393875656B6E}" srcOrd="0" destOrd="0" parTransId="{40209044-E601-4C39-9970-2201AEDAFA1E}" sibTransId="{0F21BEDD-5166-475D-85A7-2F8647F52D42}"/>
    <dgm:cxn modelId="{7511124B-F523-4C2F-A803-C1139168C06D}" type="presOf" srcId="{56C7DAAE-F1D8-4F7C-84C7-CA8042A2A00E}" destId="{B0701A65-0B96-44B6-A250-19417C40019E}" srcOrd="0" destOrd="0" presId="urn:microsoft.com/office/officeart/2005/8/layout/vList2"/>
    <dgm:cxn modelId="{2AFAC162-5AC4-431B-86C6-51106D4F0408}" type="presOf" srcId="{5C25DEB6-1783-49DA-88F6-9166F61AEFB4}" destId="{9C13185B-437C-40FF-AE77-E823787E7510}" srcOrd="0" destOrd="0" presId="urn:microsoft.com/office/officeart/2005/8/layout/vList2"/>
    <dgm:cxn modelId="{303B3E8A-5FBC-470E-B472-6576AF50DF1D}" type="presOf" srcId="{97A5B45C-D209-406E-890E-E38443B4AE9D}" destId="{485B2C89-EE31-4415-AFD9-9B9ED30C1D8C}" srcOrd="0" destOrd="0" presId="urn:microsoft.com/office/officeart/2005/8/layout/vList2"/>
    <dgm:cxn modelId="{1FD44ACD-86C9-4F2C-8A1E-A9670A463E60}" type="presParOf" srcId="{43A01F4D-4949-4BB1-BFE7-66987ECA4CA4}" destId="{2B3908A9-F017-4A07-9C35-433031A1045E}" srcOrd="0" destOrd="0" presId="urn:microsoft.com/office/officeart/2005/8/layout/vList2"/>
    <dgm:cxn modelId="{7C7F525E-522A-45E6-A3D0-22E3A7105D20}" type="presParOf" srcId="{43A01F4D-4949-4BB1-BFE7-66987ECA4CA4}" destId="{D77C0A2C-4A0F-4DA2-B88D-81BC11557138}" srcOrd="1" destOrd="0" presId="urn:microsoft.com/office/officeart/2005/8/layout/vList2"/>
    <dgm:cxn modelId="{4A8D18E2-51E4-47B5-AE62-EB013B35D134}" type="presParOf" srcId="{43A01F4D-4949-4BB1-BFE7-66987ECA4CA4}" destId="{485B2C89-EE31-4415-AFD9-9B9ED30C1D8C}" srcOrd="2" destOrd="0" presId="urn:microsoft.com/office/officeart/2005/8/layout/vList2"/>
    <dgm:cxn modelId="{F65E32F5-3409-40BD-A1DE-48EE5F10B749}" type="presParOf" srcId="{43A01F4D-4949-4BB1-BFE7-66987ECA4CA4}" destId="{94D08775-C8FA-4DFA-B71B-6A2E4D8A1A61}" srcOrd="3" destOrd="0" presId="urn:microsoft.com/office/officeart/2005/8/layout/vList2"/>
    <dgm:cxn modelId="{664D1955-7ECC-415E-9130-3C41AA2CE6FD}" type="presParOf" srcId="{43A01F4D-4949-4BB1-BFE7-66987ECA4CA4}" destId="{1D4EB2D0-A403-4DD7-A79D-C610BC8E9C04}" srcOrd="4" destOrd="0" presId="urn:microsoft.com/office/officeart/2005/8/layout/vList2"/>
    <dgm:cxn modelId="{4182DD8E-FB75-4BA5-993B-16447CA4A094}" type="presParOf" srcId="{43A01F4D-4949-4BB1-BFE7-66987ECA4CA4}" destId="{E5D3ACEF-A94D-4760-BDBF-FE5932062151}" srcOrd="5" destOrd="0" presId="urn:microsoft.com/office/officeart/2005/8/layout/vList2"/>
    <dgm:cxn modelId="{DBB92C87-EE83-4ED4-A653-FF30BE0115B9}" type="presParOf" srcId="{43A01F4D-4949-4BB1-BFE7-66987ECA4CA4}" destId="{B0701A65-0B96-44B6-A250-19417C40019E}" srcOrd="6" destOrd="0" presId="urn:microsoft.com/office/officeart/2005/8/layout/vList2"/>
    <dgm:cxn modelId="{369E8639-5689-4692-B2BF-380C0B114AF2}" type="presParOf" srcId="{43A01F4D-4949-4BB1-BFE7-66987ECA4CA4}" destId="{0DF92094-22E2-4033-BA8B-00E1CEC69653}" srcOrd="7" destOrd="0" presId="urn:microsoft.com/office/officeart/2005/8/layout/vList2"/>
    <dgm:cxn modelId="{A34B0D7F-A1AF-4547-82D2-0C0F45F10FA4}" type="presParOf" srcId="{43A01F4D-4949-4BB1-BFE7-66987ECA4CA4}" destId="{0C22BC3E-CFE2-4077-87DF-DEACC8D52429}" srcOrd="8" destOrd="0" presId="urn:microsoft.com/office/officeart/2005/8/layout/vList2"/>
    <dgm:cxn modelId="{2FE59171-E78E-4BC5-84C9-0EC8461FB913}" type="presParOf" srcId="{43A01F4D-4949-4BB1-BFE7-66987ECA4CA4}" destId="{59379451-5923-45F2-87A4-6A2841FB039B}" srcOrd="9" destOrd="0" presId="urn:microsoft.com/office/officeart/2005/8/layout/vList2"/>
    <dgm:cxn modelId="{8BB9314E-1A47-4DF1-919A-DF0B23EAAFF3}" type="presParOf" srcId="{43A01F4D-4949-4BB1-BFE7-66987ECA4CA4}" destId="{814C69E9-ADFF-4B5F-A5D0-F50202371D0A}" srcOrd="10" destOrd="0" presId="urn:microsoft.com/office/officeart/2005/8/layout/vList2"/>
    <dgm:cxn modelId="{A6300016-D510-45F8-89B8-235054F85F76}" type="presParOf" srcId="{43A01F4D-4949-4BB1-BFE7-66987ECA4CA4}" destId="{44EEBB4A-3CC0-450B-9E92-7D35CDF9B9B8}" srcOrd="11" destOrd="0" presId="urn:microsoft.com/office/officeart/2005/8/layout/vList2"/>
    <dgm:cxn modelId="{8642F2FA-2A0D-47D9-BBF7-5EB460BA605F}" type="presParOf" srcId="{43A01F4D-4949-4BB1-BFE7-66987ECA4CA4}" destId="{42E921F8-DB14-4062-82BD-282071115033}" srcOrd="12" destOrd="0" presId="urn:microsoft.com/office/officeart/2005/8/layout/vList2"/>
    <dgm:cxn modelId="{00E96766-F666-4031-835B-C1287E4EFD4E}" type="presParOf" srcId="{43A01F4D-4949-4BB1-BFE7-66987ECA4CA4}" destId="{FC2CEF6A-AC1E-4401-8C86-B637677B5EAC}" srcOrd="13" destOrd="0" presId="urn:microsoft.com/office/officeart/2005/8/layout/vList2"/>
    <dgm:cxn modelId="{8A0E957C-47B8-4D97-B57E-4ECB576A4B75}" type="presParOf" srcId="{43A01F4D-4949-4BB1-BFE7-66987ECA4CA4}" destId="{9C13185B-437C-40FF-AE77-E823787E7510}"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908A9-F017-4A07-9C35-433031A1045E}">
      <dsp:nvSpPr>
        <dsp:cNvPr id="0" name=""/>
        <dsp:cNvSpPr/>
      </dsp:nvSpPr>
      <dsp:spPr>
        <a:xfrm>
          <a:off x="0" y="7596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Specific tests</a:t>
          </a:r>
          <a:endParaRPr lang="en-US" sz="2300" kern="1200" dirty="0"/>
        </a:p>
      </dsp:txBody>
      <dsp:txXfrm>
        <a:off x="26273" y="102240"/>
        <a:ext cx="6604223" cy="485654"/>
      </dsp:txXfrm>
    </dsp:sp>
    <dsp:sp modelId="{485B2C89-EE31-4415-AFD9-9B9ED30C1D8C}">
      <dsp:nvSpPr>
        <dsp:cNvPr id="0" name=""/>
        <dsp:cNvSpPr/>
      </dsp:nvSpPr>
      <dsp:spPr>
        <a:xfrm>
          <a:off x="0" y="68040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a:t>Chromosomal microarrays</a:t>
          </a:r>
          <a:endParaRPr lang="en-US" sz="2300" kern="1200"/>
        </a:p>
      </dsp:txBody>
      <dsp:txXfrm>
        <a:off x="26273" y="706680"/>
        <a:ext cx="6604223" cy="485654"/>
      </dsp:txXfrm>
    </dsp:sp>
    <dsp:sp modelId="{1D4EB2D0-A403-4DD7-A79D-C610BC8E9C04}">
      <dsp:nvSpPr>
        <dsp:cNvPr id="0" name=""/>
        <dsp:cNvSpPr/>
      </dsp:nvSpPr>
      <dsp:spPr>
        <a:xfrm>
          <a:off x="0" y="128484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DDD study</a:t>
          </a:r>
          <a:endParaRPr lang="en-US" sz="2300" kern="1200" dirty="0"/>
        </a:p>
      </dsp:txBody>
      <dsp:txXfrm>
        <a:off x="26273" y="1311120"/>
        <a:ext cx="6604223" cy="485654"/>
      </dsp:txXfrm>
    </dsp:sp>
    <dsp:sp modelId="{B0701A65-0B96-44B6-A250-19417C40019E}">
      <dsp:nvSpPr>
        <dsp:cNvPr id="0" name=""/>
        <dsp:cNvSpPr/>
      </dsp:nvSpPr>
      <dsp:spPr>
        <a:xfrm>
          <a:off x="0" y="188928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SPEED study</a:t>
          </a:r>
          <a:endParaRPr lang="en-US" sz="2300" kern="1200" dirty="0"/>
        </a:p>
      </dsp:txBody>
      <dsp:txXfrm>
        <a:off x="26273" y="1915560"/>
        <a:ext cx="6604223" cy="485654"/>
      </dsp:txXfrm>
    </dsp:sp>
    <dsp:sp modelId="{0C22BC3E-CFE2-4077-87DF-DEACC8D52429}">
      <dsp:nvSpPr>
        <dsp:cNvPr id="0" name=""/>
        <dsp:cNvSpPr/>
      </dsp:nvSpPr>
      <dsp:spPr>
        <a:xfrm>
          <a:off x="0" y="249372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GEMINI</a:t>
          </a:r>
          <a:endParaRPr lang="en-US" sz="2300" kern="1200" dirty="0"/>
        </a:p>
      </dsp:txBody>
      <dsp:txXfrm>
        <a:off x="26273" y="2520000"/>
        <a:ext cx="6604223" cy="485654"/>
      </dsp:txXfrm>
    </dsp:sp>
    <dsp:sp modelId="{814C69E9-ADFF-4B5F-A5D0-F50202371D0A}">
      <dsp:nvSpPr>
        <dsp:cNvPr id="0" name=""/>
        <dsp:cNvSpPr/>
      </dsp:nvSpPr>
      <dsp:spPr>
        <a:xfrm>
          <a:off x="0" y="309816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COL4A gene panel</a:t>
          </a:r>
          <a:endParaRPr lang="en-US" sz="2300" kern="1200" dirty="0"/>
        </a:p>
      </dsp:txBody>
      <dsp:txXfrm>
        <a:off x="26273" y="3124440"/>
        <a:ext cx="6604223" cy="485654"/>
      </dsp:txXfrm>
    </dsp:sp>
    <dsp:sp modelId="{42E921F8-DB14-4062-82BD-282071115033}">
      <dsp:nvSpPr>
        <dsp:cNvPr id="0" name=""/>
        <dsp:cNvSpPr/>
      </dsp:nvSpPr>
      <dsp:spPr>
        <a:xfrm>
          <a:off x="0" y="370260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Exome sequencing</a:t>
          </a:r>
          <a:endParaRPr lang="en-US" sz="2300" kern="1200" dirty="0"/>
        </a:p>
      </dsp:txBody>
      <dsp:txXfrm>
        <a:off x="26273" y="3728880"/>
        <a:ext cx="6604223" cy="485654"/>
      </dsp:txXfrm>
    </dsp:sp>
    <dsp:sp modelId="{9C13185B-437C-40FF-AE77-E823787E7510}">
      <dsp:nvSpPr>
        <dsp:cNvPr id="0" name=""/>
        <dsp:cNvSpPr/>
      </dsp:nvSpPr>
      <dsp:spPr>
        <a:xfrm>
          <a:off x="0" y="4307047"/>
          <a:ext cx="6656769" cy="538200"/>
        </a:xfrm>
        <a:prstGeom prst="roundRect">
          <a:avLst/>
        </a:prstGeom>
        <a:solidFill>
          <a:schemeClr val="lt1"/>
        </a:solidFill>
        <a:ln w="19050" cap="rnd"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kern="1200" dirty="0"/>
            <a:t>Etc.</a:t>
          </a:r>
          <a:endParaRPr lang="en-US" sz="2300" kern="1200" dirty="0"/>
        </a:p>
      </dsp:txBody>
      <dsp:txXfrm>
        <a:off x="26273" y="4333320"/>
        <a:ext cx="6604223" cy="4856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7AEDDF-CDC4-44B9-8F26-BC7425A7BCBD}" type="datetimeFigureOut">
              <a:rPr lang="en-GB" smtClean="0"/>
              <a:t>20/10/2022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08C402-1390-4FFB-AE27-1A849A9FFE36}" type="slidenum">
              <a:rPr lang="en-GB" smtClean="0"/>
              <a:t>‹#›</a:t>
            </a:fld>
            <a:endParaRPr lang="en-GB"/>
          </a:p>
        </p:txBody>
      </p:sp>
    </p:spTree>
    <p:extLst>
      <p:ext uri="{BB962C8B-B14F-4D97-AF65-F5344CB8AC3E}">
        <p14:creationId xmlns:p14="http://schemas.microsoft.com/office/powerpoint/2010/main" val="112799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2</a:t>
            </a:fld>
            <a:endParaRPr lang="en-GB"/>
          </a:p>
        </p:txBody>
      </p:sp>
    </p:spTree>
    <p:extLst>
      <p:ext uri="{BB962C8B-B14F-4D97-AF65-F5344CB8AC3E}">
        <p14:creationId xmlns:p14="http://schemas.microsoft.com/office/powerpoint/2010/main" val="2051516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11</a:t>
            </a:fld>
            <a:endParaRPr lang="en-GB"/>
          </a:p>
        </p:txBody>
      </p:sp>
    </p:spTree>
    <p:extLst>
      <p:ext uri="{BB962C8B-B14F-4D97-AF65-F5344CB8AC3E}">
        <p14:creationId xmlns:p14="http://schemas.microsoft.com/office/powerpoint/2010/main" val="1841875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3 – Aetiologies of the whole cohort. Acquired brain injury encompasses: HIE, drowning episode, ischaemic and infectious causes.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Of the 30 patients included in this study, 20 (67%) have had at least one genetic test performed. 15 of these 20 (75%) were found to have a genetic aetiology explaining their epilepsy. Moreover, three of these 20 (15%) are considered very likely to have a genetic aetiology, but with no specific genetic cause found to date. These three patients would likely benefit from further genetic testing. Therefore, our results correlate with that of the larger Symond’s studies whereby “Genetic epilepsies comprise the largest aetiological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proportion of genetic compared to other aetiologies is smaller in the whole cohort (50%) compared to those whose epilepsy presented before the age of 6 months (57%), as shown in the figure on the next slide (Figure</a:t>
            </a:r>
            <a: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2).</a:t>
            </a:r>
          </a:p>
        </p:txBody>
      </p:sp>
      <p:sp>
        <p:nvSpPr>
          <p:cNvPr id="4" name="Slide Number Placeholder 3"/>
          <p:cNvSpPr>
            <a:spLocks noGrp="1"/>
          </p:cNvSpPr>
          <p:nvPr>
            <p:ph type="sldNum" sz="quarter" idx="5"/>
          </p:nvPr>
        </p:nvSpPr>
        <p:spPr/>
        <p:txBody>
          <a:bodyPr/>
          <a:lstStyle/>
          <a:p>
            <a:fld id="{2708C402-1390-4FFB-AE27-1A849A9FFE36}" type="slidenum">
              <a:rPr lang="en-GB" smtClean="0"/>
              <a:t>12</a:t>
            </a:fld>
            <a:endParaRPr lang="en-GB"/>
          </a:p>
        </p:txBody>
      </p:sp>
    </p:spTree>
    <p:extLst>
      <p:ext uri="{BB962C8B-B14F-4D97-AF65-F5344CB8AC3E}">
        <p14:creationId xmlns:p14="http://schemas.microsoft.com/office/powerpoint/2010/main" val="173175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3 - Aetiologies in those with epilepsy presenting before 6 months of age. Acquired brain injury encompasses: HIE, drowning episode, ischaemic and infectious causes.</a:t>
            </a:r>
          </a:p>
        </p:txBody>
      </p:sp>
      <p:sp>
        <p:nvSpPr>
          <p:cNvPr id="4" name="Slide Number Placeholder 3"/>
          <p:cNvSpPr>
            <a:spLocks noGrp="1"/>
          </p:cNvSpPr>
          <p:nvPr>
            <p:ph type="sldNum" sz="quarter" idx="5"/>
          </p:nvPr>
        </p:nvSpPr>
        <p:spPr/>
        <p:txBody>
          <a:bodyPr/>
          <a:lstStyle/>
          <a:p>
            <a:fld id="{2708C402-1390-4FFB-AE27-1A849A9FFE36}" type="slidenum">
              <a:rPr lang="en-GB" smtClean="0"/>
              <a:t>13</a:t>
            </a:fld>
            <a:endParaRPr lang="en-GB"/>
          </a:p>
        </p:txBody>
      </p:sp>
    </p:spTree>
    <p:extLst>
      <p:ext uri="{BB962C8B-B14F-4D97-AF65-F5344CB8AC3E}">
        <p14:creationId xmlns:p14="http://schemas.microsoft.com/office/powerpoint/2010/main" val="1041534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14</a:t>
            </a:fld>
            <a:endParaRPr lang="en-GB"/>
          </a:p>
        </p:txBody>
      </p:sp>
    </p:spTree>
    <p:extLst>
      <p:ext uri="{BB962C8B-B14F-4D97-AF65-F5344CB8AC3E}">
        <p14:creationId xmlns:p14="http://schemas.microsoft.com/office/powerpoint/2010/main" val="1887977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15</a:t>
            </a:fld>
            <a:endParaRPr lang="en-GB"/>
          </a:p>
        </p:txBody>
      </p:sp>
    </p:spTree>
    <p:extLst>
      <p:ext uri="{BB962C8B-B14F-4D97-AF65-F5344CB8AC3E}">
        <p14:creationId xmlns:p14="http://schemas.microsoft.com/office/powerpoint/2010/main" val="565309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16</a:t>
            </a:fld>
            <a:endParaRPr lang="en-GB"/>
          </a:p>
        </p:txBody>
      </p:sp>
    </p:spTree>
    <p:extLst>
      <p:ext uri="{BB962C8B-B14F-4D97-AF65-F5344CB8AC3E}">
        <p14:creationId xmlns:p14="http://schemas.microsoft.com/office/powerpoint/2010/main" val="3576337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4 –Current number of AEDs being taken by each child, separated by the age at which they first presented with epilepsy.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17</a:t>
            </a:fld>
            <a:endParaRPr lang="en-GB"/>
          </a:p>
        </p:txBody>
      </p:sp>
    </p:spTree>
    <p:extLst>
      <p:ext uri="{BB962C8B-B14F-4D97-AF65-F5344CB8AC3E}">
        <p14:creationId xmlns:p14="http://schemas.microsoft.com/office/powerpoint/2010/main" val="418893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4 – Top panel = current number of AEDs being taken by each child, separated by the age at which they first presented with epilepsy. Bottom panel = total number of AEDs trialled over each child’s lifetime, separated by the age at which they first presented with epilepsy.</a:t>
            </a:r>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18</a:t>
            </a:fld>
            <a:endParaRPr lang="en-GB"/>
          </a:p>
        </p:txBody>
      </p:sp>
    </p:spTree>
    <p:extLst>
      <p:ext uri="{BB962C8B-B14F-4D97-AF65-F5344CB8AC3E}">
        <p14:creationId xmlns:p14="http://schemas.microsoft.com/office/powerpoint/2010/main" val="3686600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Other therapeutic options trialled are listed above. </a:t>
            </a:r>
          </a:p>
        </p:txBody>
      </p:sp>
      <p:sp>
        <p:nvSpPr>
          <p:cNvPr id="4" name="Slide Number Placeholder 3"/>
          <p:cNvSpPr>
            <a:spLocks noGrp="1"/>
          </p:cNvSpPr>
          <p:nvPr>
            <p:ph type="sldNum" sz="quarter" idx="5"/>
          </p:nvPr>
        </p:nvSpPr>
        <p:spPr/>
        <p:txBody>
          <a:bodyPr/>
          <a:lstStyle/>
          <a:p>
            <a:fld id="{2708C402-1390-4FFB-AE27-1A849A9FFE36}" type="slidenum">
              <a:rPr lang="en-GB" smtClean="0"/>
              <a:t>19</a:t>
            </a:fld>
            <a:endParaRPr lang="en-GB"/>
          </a:p>
        </p:txBody>
      </p:sp>
    </p:spTree>
    <p:extLst>
      <p:ext uri="{BB962C8B-B14F-4D97-AF65-F5344CB8AC3E}">
        <p14:creationId xmlns:p14="http://schemas.microsoft.com/office/powerpoint/2010/main" val="3634241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20</a:t>
            </a:fld>
            <a:endParaRPr lang="en-GB"/>
          </a:p>
        </p:txBody>
      </p:sp>
    </p:spTree>
    <p:extLst>
      <p:ext uri="{BB962C8B-B14F-4D97-AF65-F5344CB8AC3E}">
        <p14:creationId xmlns:p14="http://schemas.microsoft.com/office/powerpoint/2010/main" val="374930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3</a:t>
            </a:fld>
            <a:endParaRPr lang="en-GB"/>
          </a:p>
        </p:txBody>
      </p:sp>
    </p:spTree>
    <p:extLst>
      <p:ext uri="{BB962C8B-B14F-4D97-AF65-F5344CB8AC3E}">
        <p14:creationId xmlns:p14="http://schemas.microsoft.com/office/powerpoint/2010/main" val="867356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24</a:t>
            </a:fld>
            <a:endParaRPr lang="en-GB"/>
          </a:p>
        </p:txBody>
      </p:sp>
    </p:spTree>
    <p:extLst>
      <p:ext uri="{BB962C8B-B14F-4D97-AF65-F5344CB8AC3E}">
        <p14:creationId xmlns:p14="http://schemas.microsoft.com/office/powerpoint/2010/main" val="3478831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5 - Age-adjusted total number of AEDs taken in a child's lifetime</a:t>
            </a:r>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25</a:t>
            </a:fld>
            <a:endParaRPr lang="en-GB"/>
          </a:p>
        </p:txBody>
      </p:sp>
    </p:spTree>
    <p:extLst>
      <p:ext uri="{BB962C8B-B14F-4D97-AF65-F5344CB8AC3E}">
        <p14:creationId xmlns:p14="http://schemas.microsoft.com/office/powerpoint/2010/main" val="3350538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4</a:t>
            </a:fld>
            <a:endParaRPr lang="en-GB"/>
          </a:p>
        </p:txBody>
      </p:sp>
    </p:spTree>
    <p:extLst>
      <p:ext uri="{BB962C8B-B14F-4D97-AF65-F5344CB8AC3E}">
        <p14:creationId xmlns:p14="http://schemas.microsoft.com/office/powerpoint/2010/main" val="1919798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5</a:t>
            </a:fld>
            <a:endParaRPr lang="en-GB"/>
          </a:p>
        </p:txBody>
      </p:sp>
    </p:spTree>
    <p:extLst>
      <p:ext uri="{BB962C8B-B14F-4D97-AF65-F5344CB8AC3E}">
        <p14:creationId xmlns:p14="http://schemas.microsoft.com/office/powerpoint/2010/main" val="1579182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6</a:t>
            </a:fld>
            <a:endParaRPr lang="en-GB"/>
          </a:p>
        </p:txBody>
      </p:sp>
    </p:spTree>
    <p:extLst>
      <p:ext uri="{BB962C8B-B14F-4D97-AF65-F5344CB8AC3E}">
        <p14:creationId xmlns:p14="http://schemas.microsoft.com/office/powerpoint/2010/main" val="106845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7</a:t>
            </a:fld>
            <a:endParaRPr lang="en-GB"/>
          </a:p>
        </p:txBody>
      </p:sp>
    </p:spTree>
    <p:extLst>
      <p:ext uri="{BB962C8B-B14F-4D97-AF65-F5344CB8AC3E}">
        <p14:creationId xmlns:p14="http://schemas.microsoft.com/office/powerpoint/2010/main" val="648087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2 - Genetic results. No case had more than one genetic result, except for the patient with a chromosomal deletion incorporating both the WHSC1 and WHSC2 gene.</a:t>
            </a:r>
          </a:p>
          <a:p>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8</a:t>
            </a:fld>
            <a:endParaRPr lang="en-GB"/>
          </a:p>
        </p:txBody>
      </p:sp>
    </p:spTree>
    <p:extLst>
      <p:ext uri="{BB962C8B-B14F-4D97-AF65-F5344CB8AC3E}">
        <p14:creationId xmlns:p14="http://schemas.microsoft.com/office/powerpoint/2010/main" val="103501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2 - Genetic results. No case had more than one genetic result, except for the patient with a chromosomal deletion incorporating both the WHSC1 and WHSC2 gene.</a:t>
            </a:r>
          </a:p>
        </p:txBody>
      </p:sp>
      <p:sp>
        <p:nvSpPr>
          <p:cNvPr id="4" name="Slide Number Placeholder 3"/>
          <p:cNvSpPr>
            <a:spLocks noGrp="1"/>
          </p:cNvSpPr>
          <p:nvPr>
            <p:ph type="sldNum" sz="quarter" idx="5"/>
          </p:nvPr>
        </p:nvSpPr>
        <p:spPr/>
        <p:txBody>
          <a:bodyPr/>
          <a:lstStyle/>
          <a:p>
            <a:fld id="{2708C402-1390-4FFB-AE27-1A849A9FFE36}" type="slidenum">
              <a:rPr lang="en-GB" smtClean="0"/>
              <a:t>9</a:t>
            </a:fld>
            <a:endParaRPr lang="en-GB"/>
          </a:p>
        </p:txBody>
      </p:sp>
    </p:spTree>
    <p:extLst>
      <p:ext uri="{BB962C8B-B14F-4D97-AF65-F5344CB8AC3E}">
        <p14:creationId xmlns:p14="http://schemas.microsoft.com/office/powerpoint/2010/main" val="857282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2708C402-1390-4FFB-AE27-1A849A9FFE36}" type="slidenum">
              <a:rPr lang="en-GB" smtClean="0"/>
              <a:t>10</a:t>
            </a:fld>
            <a:endParaRPr lang="en-GB"/>
          </a:p>
        </p:txBody>
      </p:sp>
    </p:spTree>
    <p:extLst>
      <p:ext uri="{BB962C8B-B14F-4D97-AF65-F5344CB8AC3E}">
        <p14:creationId xmlns:p14="http://schemas.microsoft.com/office/powerpoint/2010/main" val="2125178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733475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137629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8697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134859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1616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73761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967802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553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9247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A33539-C15F-4E59-BAF7-907A3D7B2570}" type="datetimeFigureOut">
              <a:rPr lang="en-GB" smtClean="0"/>
              <a:t>20/10/2022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194121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A33539-C15F-4E59-BAF7-907A3D7B2570}"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412698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A33539-C15F-4E59-BAF7-907A3D7B2570}" type="datetimeFigureOut">
              <a:rPr lang="en-GB" smtClean="0"/>
              <a:t>20/10/2022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1762819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A33539-C15F-4E59-BAF7-907A3D7B2570}" type="datetimeFigureOut">
              <a:rPr lang="en-GB" smtClean="0"/>
              <a:t>20/10/2022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21229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33539-C15F-4E59-BAF7-907A3D7B2570}" type="datetimeFigureOut">
              <a:rPr lang="en-GB" smtClean="0"/>
              <a:t>20/10/2022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18778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A33539-C15F-4E59-BAF7-907A3D7B2570}"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368734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A33539-C15F-4E59-BAF7-907A3D7B2570}" type="datetimeFigureOut">
              <a:rPr lang="en-GB" smtClean="0"/>
              <a:t>20/10/2022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D9A9C2-D9BB-495D-91A7-D958860B2ED2}" type="slidenum">
              <a:rPr lang="en-GB" smtClean="0"/>
              <a:t>‹#›</a:t>
            </a:fld>
            <a:endParaRPr lang="en-GB"/>
          </a:p>
        </p:txBody>
      </p:sp>
    </p:spTree>
    <p:extLst>
      <p:ext uri="{BB962C8B-B14F-4D97-AF65-F5344CB8AC3E}">
        <p14:creationId xmlns:p14="http://schemas.microsoft.com/office/powerpoint/2010/main" val="2193564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A33539-C15F-4E59-BAF7-907A3D7B2570}" type="datetimeFigureOut">
              <a:rPr lang="en-GB" smtClean="0"/>
              <a:t>20/10/2022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BD9A9C2-D9BB-495D-91A7-D958860B2ED2}" type="slidenum">
              <a:rPr lang="en-GB" smtClean="0"/>
              <a:t>‹#›</a:t>
            </a:fld>
            <a:endParaRPr lang="en-GB"/>
          </a:p>
        </p:txBody>
      </p:sp>
    </p:spTree>
    <p:extLst>
      <p:ext uri="{BB962C8B-B14F-4D97-AF65-F5344CB8AC3E}">
        <p14:creationId xmlns:p14="http://schemas.microsoft.com/office/powerpoint/2010/main" val="963706525"/>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D2FDED-B87E-D3B4-8414-0043D4AC1DA1}"/>
              </a:ext>
            </a:extLst>
          </p:cNvPr>
          <p:cNvSpPr>
            <a:spLocks noGrp="1"/>
          </p:cNvSpPr>
          <p:nvPr>
            <p:ph type="ctrTitle"/>
          </p:nvPr>
        </p:nvSpPr>
        <p:spPr>
          <a:xfrm>
            <a:off x="4419136" y="1020871"/>
            <a:ext cx="6960759" cy="2849671"/>
          </a:xfrm>
        </p:spPr>
        <p:txBody>
          <a:bodyPr>
            <a:normAutofit/>
          </a:bodyPr>
          <a:lstStyle/>
          <a:p>
            <a:pPr algn="l"/>
            <a:r>
              <a:rPr lang="en-GB" sz="6000" dirty="0">
                <a:solidFill>
                  <a:srgbClr val="FFFFFF"/>
                </a:solidFill>
              </a:rPr>
              <a:t>Early Childhood Epilepsies</a:t>
            </a:r>
          </a:p>
        </p:txBody>
      </p:sp>
      <p:sp>
        <p:nvSpPr>
          <p:cNvPr id="3" name="Subtitle 2">
            <a:extLst>
              <a:ext uri="{FF2B5EF4-FFF2-40B4-BE49-F238E27FC236}">
                <a16:creationId xmlns:a16="http://schemas.microsoft.com/office/drawing/2014/main" id="{A587ED08-A079-F437-8D3F-5EFDB28AE501}"/>
              </a:ext>
            </a:extLst>
          </p:cNvPr>
          <p:cNvSpPr>
            <a:spLocks noGrp="1"/>
          </p:cNvSpPr>
          <p:nvPr>
            <p:ph type="subTitle" idx="1"/>
          </p:nvPr>
        </p:nvSpPr>
        <p:spPr>
          <a:xfrm>
            <a:off x="4456386" y="3962088"/>
            <a:ext cx="6203795" cy="1186108"/>
          </a:xfrm>
        </p:spPr>
        <p:txBody>
          <a:bodyPr>
            <a:noAutofit/>
          </a:bodyPr>
          <a:lstStyle/>
          <a:p>
            <a:pPr algn="l">
              <a:lnSpc>
                <a:spcPct val="90000"/>
              </a:lnSpc>
            </a:pPr>
            <a:r>
              <a:rPr lang="en-GB" dirty="0">
                <a:solidFill>
                  <a:srgbClr val="FFFFFF">
                    <a:alpha val="70000"/>
                  </a:srgbClr>
                </a:solidFill>
                <a:latin typeface="Calibri" panose="020F0502020204030204" pitchFamily="34" charset="0"/>
                <a:cs typeface="Calibri" panose="020F0502020204030204" pitchFamily="34" charset="0"/>
              </a:rPr>
              <a:t>A retrospective observational study of the Cambridgeshire special schools cohort</a:t>
            </a:r>
          </a:p>
          <a:p>
            <a:pPr algn="l">
              <a:lnSpc>
                <a:spcPct val="90000"/>
              </a:lnSpc>
            </a:pPr>
            <a:endParaRPr lang="en-GB" dirty="0">
              <a:solidFill>
                <a:srgbClr val="FFFFFF">
                  <a:alpha val="70000"/>
                </a:srgbClr>
              </a:solidFill>
              <a:latin typeface="Calibri" panose="020F0502020204030204" pitchFamily="34" charset="0"/>
              <a:cs typeface="Calibri" panose="020F0502020204030204" pitchFamily="34" charset="0"/>
            </a:endParaRPr>
          </a:p>
          <a:p>
            <a:pPr algn="l">
              <a:lnSpc>
                <a:spcPct val="90000"/>
              </a:lnSpc>
            </a:pPr>
            <a:r>
              <a:rPr lang="en-GB" dirty="0">
                <a:solidFill>
                  <a:srgbClr val="FFFFFF">
                    <a:alpha val="70000"/>
                  </a:srgbClr>
                </a:solidFill>
                <a:latin typeface="Calibri" panose="020F0502020204030204" pitchFamily="34" charset="0"/>
                <a:cs typeface="Calibri" panose="020F0502020204030204" pitchFamily="34" charset="0"/>
              </a:rPr>
              <a:t>By Ellie Davis</a:t>
            </a:r>
          </a:p>
          <a:p>
            <a:pPr algn="l">
              <a:lnSpc>
                <a:spcPct val="90000"/>
              </a:lnSpc>
            </a:pPr>
            <a:r>
              <a:rPr lang="en-GB" dirty="0">
                <a:solidFill>
                  <a:srgbClr val="FFFFFF">
                    <a:alpha val="70000"/>
                  </a:srgbClr>
                </a:solidFill>
                <a:latin typeface="Calibri" panose="020F0502020204030204" pitchFamily="34" charset="0"/>
                <a:cs typeface="Calibri" panose="020F0502020204030204" pitchFamily="34" charset="0"/>
              </a:rPr>
              <a:t>Supervised by Dr Katie Burton</a:t>
            </a: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7B0EF5E-6551-0888-0707-C314170453C5}"/>
              </a:ext>
            </a:extLst>
          </p:cNvPr>
          <p:cNvSpPr/>
          <p:nvPr/>
        </p:nvSpPr>
        <p:spPr>
          <a:xfrm>
            <a:off x="3913308" y="3211392"/>
            <a:ext cx="493851" cy="335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7282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E0BF35CA-8AA0-428F-ABED-5B77A6C391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13">
              <a:extLst>
                <a:ext uri="{FF2B5EF4-FFF2-40B4-BE49-F238E27FC236}">
                  <a16:creationId xmlns:a16="http://schemas.microsoft.com/office/drawing/2014/main" id="{FA4A156A-791B-4BD9-8452-A798A15D22C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4">
              <a:extLst>
                <a:ext uri="{FF2B5EF4-FFF2-40B4-BE49-F238E27FC236}">
                  <a16:creationId xmlns:a16="http://schemas.microsoft.com/office/drawing/2014/main" id="{27652CB1-59D3-4DAB-AD45-8DFB738958E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83539C1B-883E-4130-95FA-2A6FD3E49A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5">
              <a:extLst>
                <a:ext uri="{FF2B5EF4-FFF2-40B4-BE49-F238E27FC236}">
                  <a16:creationId xmlns:a16="http://schemas.microsoft.com/office/drawing/2014/main" id="{244CEE5F-144C-437F-9472-22EE3E3D1C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17">
              <a:extLst>
                <a:ext uri="{FF2B5EF4-FFF2-40B4-BE49-F238E27FC236}">
                  <a16:creationId xmlns:a16="http://schemas.microsoft.com/office/drawing/2014/main" id="{0621BB31-AA71-4E9B-8854-3C62F162FE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5336141D-E3C6-4E7B-8923-B31C3E16F0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8">
              <a:extLst>
                <a:ext uri="{FF2B5EF4-FFF2-40B4-BE49-F238E27FC236}">
                  <a16:creationId xmlns:a16="http://schemas.microsoft.com/office/drawing/2014/main" id="{F113BE6F-9D13-4E70-B7AB-C8CC2546AD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9">
              <a:extLst>
                <a:ext uri="{FF2B5EF4-FFF2-40B4-BE49-F238E27FC236}">
                  <a16:creationId xmlns:a16="http://schemas.microsoft.com/office/drawing/2014/main" id="{FBEB82C3-C636-4A90-B9A5-905EC38E01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646B4C4A-5A81-43CF-93ED-5FA59D5BE7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2">
              <a:extLst>
                <a:ext uri="{FF2B5EF4-FFF2-40B4-BE49-F238E27FC236}">
                  <a16:creationId xmlns:a16="http://schemas.microsoft.com/office/drawing/2014/main" id="{C3715C1A-EBA1-41A6-AC20-D6A7C4871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E2A99AF-27F0-6EA7-1BA1-24E3A82E9355}"/>
              </a:ext>
            </a:extLst>
          </p:cNvPr>
          <p:cNvSpPr>
            <a:spLocks noGrp="1"/>
          </p:cNvSpPr>
          <p:nvPr>
            <p:ph type="title"/>
          </p:nvPr>
        </p:nvSpPr>
        <p:spPr>
          <a:xfrm>
            <a:off x="502995" y="2446185"/>
            <a:ext cx="8768941" cy="2875534"/>
          </a:xfrm>
        </p:spPr>
        <p:txBody>
          <a:bodyPr vert="horz" lIns="91440" tIns="45720" rIns="91440" bIns="45720" rtlCol="0" anchor="b">
            <a:normAutofit/>
          </a:bodyPr>
          <a:lstStyle/>
          <a:p>
            <a:pPr>
              <a:lnSpc>
                <a:spcPct val="90000"/>
              </a:lnSpc>
            </a:pPr>
            <a:r>
              <a:rPr lang="en-US" sz="5400" dirty="0"/>
              <a:t>Neurodevelopment and cognitive difficulties</a:t>
            </a:r>
          </a:p>
        </p:txBody>
      </p:sp>
      <p:pic>
        <p:nvPicPr>
          <p:cNvPr id="8" name="Graphic 7" descr="Brain">
            <a:extLst>
              <a:ext uri="{FF2B5EF4-FFF2-40B4-BE49-F238E27FC236}">
                <a16:creationId xmlns:a16="http://schemas.microsoft.com/office/drawing/2014/main" id="{E35017A0-B5CF-080E-D33C-674DFD3F64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620516" y="1536281"/>
            <a:ext cx="3280613" cy="3280613"/>
          </a:xfrm>
          <a:prstGeom prst="rect">
            <a:avLst/>
          </a:prstGeom>
        </p:spPr>
      </p:pic>
    </p:spTree>
    <p:extLst>
      <p:ext uri="{BB962C8B-B14F-4D97-AF65-F5344CB8AC3E}">
        <p14:creationId xmlns:p14="http://schemas.microsoft.com/office/powerpoint/2010/main" val="2182761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F993C45-B237-4CD5-A232-CD2DFFF5AB1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 name="Straight Connector 7">
              <a:extLst>
                <a:ext uri="{FF2B5EF4-FFF2-40B4-BE49-F238E27FC236}">
                  <a16:creationId xmlns:a16="http://schemas.microsoft.com/office/drawing/2014/main" id="{BE9EA4F6-F0E3-4DB3-8F82-B91A1F693A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43A7345F-1794-4777-80F8-B67B01BE7F9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0" name="Rectangle 23">
              <a:extLst>
                <a:ext uri="{FF2B5EF4-FFF2-40B4-BE49-F238E27FC236}">
                  <a16:creationId xmlns:a16="http://schemas.microsoft.com/office/drawing/2014/main" id="{AEB4062E-9879-4D6E-8C9A-55D81D61C4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5">
              <a:extLst>
                <a:ext uri="{FF2B5EF4-FFF2-40B4-BE49-F238E27FC236}">
                  <a16:creationId xmlns:a16="http://schemas.microsoft.com/office/drawing/2014/main" id="{E0E1E50E-9B56-49FC-AC93-34C80F438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786CF095-2697-4E6D-832B-E71B7C8D6D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7">
              <a:extLst>
                <a:ext uri="{FF2B5EF4-FFF2-40B4-BE49-F238E27FC236}">
                  <a16:creationId xmlns:a16="http://schemas.microsoft.com/office/drawing/2014/main" id="{A93A2EA0-D245-490B-A61D-8B32A8DF49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8">
              <a:extLst>
                <a:ext uri="{FF2B5EF4-FFF2-40B4-BE49-F238E27FC236}">
                  <a16:creationId xmlns:a16="http://schemas.microsoft.com/office/drawing/2014/main" id="{6BAC7BF2-009C-48C7-A7F2-2139B5079D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9">
              <a:extLst>
                <a:ext uri="{FF2B5EF4-FFF2-40B4-BE49-F238E27FC236}">
                  <a16:creationId xmlns:a16="http://schemas.microsoft.com/office/drawing/2014/main" id="{7D60F62B-3828-4F12-B884-8A89253251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D8A41293-53F5-4380-B216-EB66A4353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A6DDE673-E05B-400B-B6E1-335E425D8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9" name="Rectangle 18">
            <a:extLst>
              <a:ext uri="{FF2B5EF4-FFF2-40B4-BE49-F238E27FC236}">
                <a16:creationId xmlns:a16="http://schemas.microsoft.com/office/drawing/2014/main" id="{0ADFFC45-3DC9-4433-926F-043E879D9D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B5F26A87-0610-435F-AA13-BD658385C9D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22" name="Straight Connector 21">
              <a:extLst>
                <a:ext uri="{FF2B5EF4-FFF2-40B4-BE49-F238E27FC236}">
                  <a16:creationId xmlns:a16="http://schemas.microsoft.com/office/drawing/2014/main" id="{E6321436-5AAD-4FB6-BB0D-316D4540E82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1520012"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4B0BD33-3D46-4F43-947A-825DFEF6106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25">
              <a:extLst>
                <a:ext uri="{FF2B5EF4-FFF2-40B4-BE49-F238E27FC236}">
                  <a16:creationId xmlns:a16="http://schemas.microsoft.com/office/drawing/2014/main" id="{FF14952D-390F-46CC-B302-73DDD9C416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8C409231-C942-4808-B529-DAC32A7DB0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2B4175AB-F72D-AD9A-6721-D9924B954D22}"/>
              </a:ext>
            </a:extLst>
          </p:cNvPr>
          <p:cNvSpPr>
            <a:spLocks noGrp="1"/>
          </p:cNvSpPr>
          <p:nvPr>
            <p:ph type="title"/>
          </p:nvPr>
        </p:nvSpPr>
        <p:spPr>
          <a:xfrm>
            <a:off x="677335" y="1282701"/>
            <a:ext cx="5096060" cy="4307148"/>
          </a:xfrm>
        </p:spPr>
        <p:txBody>
          <a:bodyPr vert="horz" lIns="91440" tIns="45720" rIns="91440" bIns="45720" rtlCol="0" anchor="ctr">
            <a:normAutofit/>
          </a:bodyPr>
          <a:lstStyle/>
          <a:p>
            <a:r>
              <a:rPr lang="en-US" sz="6600" dirty="0"/>
              <a:t>Aetiology</a:t>
            </a:r>
          </a:p>
        </p:txBody>
      </p:sp>
      <p:sp>
        <p:nvSpPr>
          <p:cNvPr id="30" name="Freeform: Shape 29">
            <a:extLst>
              <a:ext uri="{FF2B5EF4-FFF2-40B4-BE49-F238E27FC236}">
                <a16:creationId xmlns:a16="http://schemas.microsoft.com/office/drawing/2014/main" id="{69370F01-B8C9-4CE4-824C-92B2792E6E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0793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22" name="Chart 21">
            <a:extLst>
              <a:ext uri="{FF2B5EF4-FFF2-40B4-BE49-F238E27FC236}">
                <a16:creationId xmlns:a16="http://schemas.microsoft.com/office/drawing/2014/main" id="{8F15A043-8E8A-E4F8-381C-F7E01AEB5DCB}"/>
              </a:ext>
            </a:extLst>
          </p:cNvPr>
          <p:cNvGraphicFramePr/>
          <p:nvPr>
            <p:extLst>
              <p:ext uri="{D42A27DB-BD31-4B8C-83A1-F6EECF244321}">
                <p14:modId xmlns:p14="http://schemas.microsoft.com/office/powerpoint/2010/main" val="424885654"/>
              </p:ext>
            </p:extLst>
          </p:nvPr>
        </p:nvGraphicFramePr>
        <p:xfrm>
          <a:off x="489002" y="296884"/>
          <a:ext cx="11279445" cy="61870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117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21" name="Chart 20">
            <a:extLst>
              <a:ext uri="{FF2B5EF4-FFF2-40B4-BE49-F238E27FC236}">
                <a16:creationId xmlns:a16="http://schemas.microsoft.com/office/drawing/2014/main" id="{AB5420CE-AF1F-CF3D-C01F-09B10A1F8AED}"/>
              </a:ext>
            </a:extLst>
          </p:cNvPr>
          <p:cNvGraphicFramePr/>
          <p:nvPr>
            <p:extLst>
              <p:ext uri="{D42A27DB-BD31-4B8C-83A1-F6EECF244321}">
                <p14:modId xmlns:p14="http://schemas.microsoft.com/office/powerpoint/2010/main" val="23796750"/>
              </p:ext>
            </p:extLst>
          </p:nvPr>
        </p:nvGraphicFramePr>
        <p:xfrm>
          <a:off x="1558026" y="260706"/>
          <a:ext cx="9224489" cy="62995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024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8">
            <a:extLst>
              <a:ext uri="{FF2B5EF4-FFF2-40B4-BE49-F238E27FC236}">
                <a16:creationId xmlns:a16="http://schemas.microsoft.com/office/drawing/2014/main" id="{1DA27254-207B-4B52-973B-03A6D7C253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336062-4688-CBF0-4B36-E76E0049C897}"/>
              </a:ext>
            </a:extLst>
          </p:cNvPr>
          <p:cNvSpPr>
            <a:spLocks noGrp="1"/>
          </p:cNvSpPr>
          <p:nvPr>
            <p:ph type="title"/>
          </p:nvPr>
        </p:nvSpPr>
        <p:spPr>
          <a:xfrm>
            <a:off x="652481" y="1382486"/>
            <a:ext cx="3547581" cy="4093028"/>
          </a:xfrm>
        </p:spPr>
        <p:txBody>
          <a:bodyPr anchor="ctr">
            <a:normAutofit/>
          </a:bodyPr>
          <a:lstStyle/>
          <a:p>
            <a:r>
              <a:rPr lang="en-GB" sz="4400"/>
              <a:t>Types of genetic testing</a:t>
            </a:r>
          </a:p>
        </p:txBody>
      </p:sp>
      <p:grpSp>
        <p:nvGrpSpPr>
          <p:cNvPr id="32" name="Group 10">
            <a:extLst>
              <a:ext uri="{FF2B5EF4-FFF2-40B4-BE49-F238E27FC236}">
                <a16:creationId xmlns:a16="http://schemas.microsoft.com/office/drawing/2014/main" id="{AE3358E8-FEB4-4E5C-903A-92C75E6BDD1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65FE9BA5-5847-4FF3-960A-4E3AC28E3756}"/>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76D98C19-CACB-4DEB-9AA7-5E1D776DBCE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8EA0C28F-AA7D-46C7-8D8A-CE97E7EB07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0B7A449-3821-4275-97E9-6B1FF91DE1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D15285ED-C1E9-4539-9551-2D9D3B897DB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A57A772B-029C-402F-8961-04AD1B611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43A98072-A351-47FB-8807-1EEDBF77E3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3BC2C561-1ADE-495B-A04A-92DE414F5D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E633B79-4994-47EC-9479-56BA3E3A58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3" name="Rectangle 21">
            <a:extLst>
              <a:ext uri="{FF2B5EF4-FFF2-40B4-BE49-F238E27FC236}">
                <a16:creationId xmlns:a16="http://schemas.microsoft.com/office/drawing/2014/main" id="{D6188152-70CA-4742-AA0D-863A7FDB47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4" name="Content Placeholder 2">
            <a:extLst>
              <a:ext uri="{FF2B5EF4-FFF2-40B4-BE49-F238E27FC236}">
                <a16:creationId xmlns:a16="http://schemas.microsoft.com/office/drawing/2014/main" id="{A25B7EE3-B486-CE9B-3EAC-80F83B3A5D27}"/>
              </a:ext>
            </a:extLst>
          </p:cNvPr>
          <p:cNvGraphicFramePr>
            <a:graphicFrameLocks noGrp="1"/>
          </p:cNvGraphicFramePr>
          <p:nvPr>
            <p:ph idx="1"/>
            <p:extLst>
              <p:ext uri="{D42A27DB-BD31-4B8C-83A1-F6EECF244321}">
                <p14:modId xmlns:p14="http://schemas.microsoft.com/office/powerpoint/2010/main" val="2044259233"/>
              </p:ext>
            </p:extLst>
          </p:nvPr>
        </p:nvGraphicFramePr>
        <p:xfrm>
          <a:off x="4876847" y="944563"/>
          <a:ext cx="6656769" cy="49212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430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63" name="Group 62">
            <a:extLst>
              <a:ext uri="{FF2B5EF4-FFF2-40B4-BE49-F238E27FC236}">
                <a16:creationId xmlns:a16="http://schemas.microsoft.com/office/drawing/2014/main" id="{3F993C45-B237-4CD5-A232-CD2DFFF5AB1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4" name="Straight Connector 63">
              <a:extLst>
                <a:ext uri="{FF2B5EF4-FFF2-40B4-BE49-F238E27FC236}">
                  <a16:creationId xmlns:a16="http://schemas.microsoft.com/office/drawing/2014/main" id="{BE9EA4F6-F0E3-4DB3-8F82-B91A1F693A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43A7345F-1794-4777-80F8-B67B01BE7F9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66" name="Rectangle 23">
              <a:extLst>
                <a:ext uri="{FF2B5EF4-FFF2-40B4-BE49-F238E27FC236}">
                  <a16:creationId xmlns:a16="http://schemas.microsoft.com/office/drawing/2014/main" id="{AEB4062E-9879-4D6E-8C9A-55D81D61C4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7" name="Rectangle 25">
              <a:extLst>
                <a:ext uri="{FF2B5EF4-FFF2-40B4-BE49-F238E27FC236}">
                  <a16:creationId xmlns:a16="http://schemas.microsoft.com/office/drawing/2014/main" id="{E0E1E50E-9B56-49FC-AC93-34C80F438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8" name="Isosceles Triangle 67">
              <a:extLst>
                <a:ext uri="{FF2B5EF4-FFF2-40B4-BE49-F238E27FC236}">
                  <a16:creationId xmlns:a16="http://schemas.microsoft.com/office/drawing/2014/main" id="{786CF095-2697-4E6D-832B-E71B7C8D6D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9" name="Rectangle 27">
              <a:extLst>
                <a:ext uri="{FF2B5EF4-FFF2-40B4-BE49-F238E27FC236}">
                  <a16:creationId xmlns:a16="http://schemas.microsoft.com/office/drawing/2014/main" id="{A93A2EA0-D245-490B-A61D-8B32A8DF49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0" name="Rectangle 28">
              <a:extLst>
                <a:ext uri="{FF2B5EF4-FFF2-40B4-BE49-F238E27FC236}">
                  <a16:creationId xmlns:a16="http://schemas.microsoft.com/office/drawing/2014/main" id="{6BAC7BF2-009C-48C7-A7F2-2139B5079D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1" name="Rectangle 29">
              <a:extLst>
                <a:ext uri="{FF2B5EF4-FFF2-40B4-BE49-F238E27FC236}">
                  <a16:creationId xmlns:a16="http://schemas.microsoft.com/office/drawing/2014/main" id="{7D60F62B-3828-4F12-B884-8A89253251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2" name="Isosceles Triangle 71">
              <a:extLst>
                <a:ext uri="{FF2B5EF4-FFF2-40B4-BE49-F238E27FC236}">
                  <a16:creationId xmlns:a16="http://schemas.microsoft.com/office/drawing/2014/main" id="{D8A41293-53F5-4380-B216-EB66A4353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3" name="Isosceles Triangle 72">
              <a:extLst>
                <a:ext uri="{FF2B5EF4-FFF2-40B4-BE49-F238E27FC236}">
                  <a16:creationId xmlns:a16="http://schemas.microsoft.com/office/drawing/2014/main" id="{A6DDE673-E05B-400B-B6E1-335E425D8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75" name="Rectangle 74">
            <a:extLst>
              <a:ext uri="{FF2B5EF4-FFF2-40B4-BE49-F238E27FC236}">
                <a16:creationId xmlns:a16="http://schemas.microsoft.com/office/drawing/2014/main" id="{DD6BC9EB-F181-48AB-BCA2-3D1DB20D2D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D520B-DB9B-D229-B1D3-F87DC207DDA1}"/>
              </a:ext>
            </a:extLst>
          </p:cNvPr>
          <p:cNvSpPr>
            <a:spLocks noGrp="1"/>
          </p:cNvSpPr>
          <p:nvPr>
            <p:ph type="title"/>
          </p:nvPr>
        </p:nvSpPr>
        <p:spPr>
          <a:xfrm>
            <a:off x="1507066" y="999460"/>
            <a:ext cx="5698067" cy="4479852"/>
          </a:xfrm>
        </p:spPr>
        <p:txBody>
          <a:bodyPr vert="horz" lIns="91440" tIns="45720" rIns="91440" bIns="45720" rtlCol="0" anchor="ctr">
            <a:normAutofit/>
          </a:bodyPr>
          <a:lstStyle/>
          <a:p>
            <a:pPr algn="r"/>
            <a:r>
              <a:rPr lang="en-US" sz="5400" dirty="0"/>
              <a:t>Acquired brain injuries</a:t>
            </a:r>
          </a:p>
        </p:txBody>
      </p:sp>
      <p:sp>
        <p:nvSpPr>
          <p:cNvPr id="77" name="Isosceles Triangle 76">
            <a:extLst>
              <a:ext uri="{FF2B5EF4-FFF2-40B4-BE49-F238E27FC236}">
                <a16:creationId xmlns:a16="http://schemas.microsoft.com/office/drawing/2014/main" id="{D33AAA80-39DC-4020-9BFF-0718F35C7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9" name="Straight Connector 78">
            <a:extLst>
              <a:ext uri="{FF2B5EF4-FFF2-40B4-BE49-F238E27FC236}">
                <a16:creationId xmlns:a16="http://schemas.microsoft.com/office/drawing/2014/main" id="{C9C5D90B-7EE3-4D26-AB7D-A5A3A6E112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81" name="Isosceles Triangle 80">
            <a:extLst>
              <a:ext uri="{FF2B5EF4-FFF2-40B4-BE49-F238E27FC236}">
                <a16:creationId xmlns:a16="http://schemas.microsoft.com/office/drawing/2014/main" id="{1177F295-741F-4EFF-B0CA-BE69295ADA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Content Placeholder 2">
            <a:extLst>
              <a:ext uri="{FF2B5EF4-FFF2-40B4-BE49-F238E27FC236}">
                <a16:creationId xmlns:a16="http://schemas.microsoft.com/office/drawing/2014/main" id="{1AF70E85-7B7A-557A-12F6-18ABCFA0CE83}"/>
              </a:ext>
            </a:extLst>
          </p:cNvPr>
          <p:cNvSpPr txBox="1">
            <a:spLocks/>
          </p:cNvSpPr>
          <p:nvPr/>
        </p:nvSpPr>
        <p:spPr>
          <a:xfrm>
            <a:off x="7783626" y="2592008"/>
            <a:ext cx="3973943" cy="166551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dirty="0">
                <a:solidFill>
                  <a:schemeClr val="tx1"/>
                </a:solidFill>
                <a:latin typeface="Calibri" panose="020F0502020204030204" pitchFamily="34" charset="0"/>
                <a:cs typeface="Calibri" panose="020F0502020204030204" pitchFamily="34" charset="0"/>
              </a:rPr>
              <a:t>HIE</a:t>
            </a:r>
          </a:p>
          <a:p>
            <a:r>
              <a:rPr lang="en-GB" sz="2800" dirty="0">
                <a:solidFill>
                  <a:schemeClr val="tx1"/>
                </a:solidFill>
                <a:latin typeface="Calibri" panose="020F0502020204030204" pitchFamily="34" charset="0"/>
                <a:cs typeface="Calibri" panose="020F0502020204030204" pitchFamily="34" charset="0"/>
              </a:rPr>
              <a:t>Drowning episode</a:t>
            </a:r>
          </a:p>
          <a:p>
            <a:r>
              <a:rPr lang="en-GB" sz="2800" dirty="0">
                <a:solidFill>
                  <a:schemeClr val="tx1"/>
                </a:solidFill>
                <a:latin typeface="Calibri" panose="020F0502020204030204" pitchFamily="34" charset="0"/>
                <a:cs typeface="Calibri" panose="020F0502020204030204" pitchFamily="34" charset="0"/>
              </a:rPr>
              <a:t>GBS meningitis / meningoencephalitis</a:t>
            </a:r>
          </a:p>
          <a:p>
            <a:pPr marL="0" indent="0">
              <a:buNone/>
            </a:pPr>
            <a:endParaRPr lang="en-GB" sz="2800" dirty="0">
              <a:solidFill>
                <a:schemeClr val="tx1"/>
              </a:solidFill>
              <a:latin typeface="Calibri" panose="020F0502020204030204" pitchFamily="34" charset="0"/>
              <a:cs typeface="Calibri" panose="020F0502020204030204" pitchFamily="34" charset="0"/>
            </a:endParaRPr>
          </a:p>
        </p:txBody>
      </p:sp>
      <p:pic>
        <p:nvPicPr>
          <p:cNvPr id="3" name="Graphic 2" descr="Ambulance with solid fill">
            <a:extLst>
              <a:ext uri="{FF2B5EF4-FFF2-40B4-BE49-F238E27FC236}">
                <a16:creationId xmlns:a16="http://schemas.microsoft.com/office/drawing/2014/main" id="{280A5432-B1E6-E010-9391-78A1492AE3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p:blipFill>
        <p:spPr>
          <a:xfrm>
            <a:off x="495951" y="3424765"/>
            <a:ext cx="3707423" cy="3707423"/>
          </a:xfrm>
          <a:prstGeom prst="rect">
            <a:avLst/>
          </a:prstGeom>
        </p:spPr>
      </p:pic>
    </p:spTree>
    <p:extLst>
      <p:ext uri="{BB962C8B-B14F-4D97-AF65-F5344CB8AC3E}">
        <p14:creationId xmlns:p14="http://schemas.microsoft.com/office/powerpoint/2010/main" val="1770107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3F993C45-B237-4CD5-A232-CD2DFFF5AB1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BE9EA4F6-F0E3-4DB3-8F82-B91A1F693A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43A7345F-1794-4777-80F8-B67B01BE7F9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AEB4062E-9879-4D6E-8C9A-55D81D61C4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Rectangle 25">
              <a:extLst>
                <a:ext uri="{FF2B5EF4-FFF2-40B4-BE49-F238E27FC236}">
                  <a16:creationId xmlns:a16="http://schemas.microsoft.com/office/drawing/2014/main" id="{E0E1E50E-9B56-49FC-AC93-34C80F438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Isosceles Triangle 47">
              <a:extLst>
                <a:ext uri="{FF2B5EF4-FFF2-40B4-BE49-F238E27FC236}">
                  <a16:creationId xmlns:a16="http://schemas.microsoft.com/office/drawing/2014/main" id="{786CF095-2697-4E6D-832B-E71B7C8D6D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9" name="Rectangle 27">
              <a:extLst>
                <a:ext uri="{FF2B5EF4-FFF2-40B4-BE49-F238E27FC236}">
                  <a16:creationId xmlns:a16="http://schemas.microsoft.com/office/drawing/2014/main" id="{A93A2EA0-D245-490B-A61D-8B32A8DF49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0" name="Rectangle 28">
              <a:extLst>
                <a:ext uri="{FF2B5EF4-FFF2-40B4-BE49-F238E27FC236}">
                  <a16:creationId xmlns:a16="http://schemas.microsoft.com/office/drawing/2014/main" id="{6BAC7BF2-009C-48C7-A7F2-2139B5079D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29">
              <a:extLst>
                <a:ext uri="{FF2B5EF4-FFF2-40B4-BE49-F238E27FC236}">
                  <a16:creationId xmlns:a16="http://schemas.microsoft.com/office/drawing/2014/main" id="{7D60F62B-3828-4F12-B884-8A89253251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2" name="Isosceles Triangle 51">
              <a:extLst>
                <a:ext uri="{FF2B5EF4-FFF2-40B4-BE49-F238E27FC236}">
                  <a16:creationId xmlns:a16="http://schemas.microsoft.com/office/drawing/2014/main" id="{D8A41293-53F5-4380-B216-EB66A4353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3" name="Isosceles Triangle 52">
              <a:extLst>
                <a:ext uri="{FF2B5EF4-FFF2-40B4-BE49-F238E27FC236}">
                  <a16:creationId xmlns:a16="http://schemas.microsoft.com/office/drawing/2014/main" id="{A6DDE673-E05B-400B-B6E1-335E425D8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55" name="Rectangle 54">
            <a:extLst>
              <a:ext uri="{FF2B5EF4-FFF2-40B4-BE49-F238E27FC236}">
                <a16:creationId xmlns:a16="http://schemas.microsoft.com/office/drawing/2014/main" id="{2783C067-F8BF-4755-B516-8A0CD74C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2ED796EC-E7FF-46DB-B912-FB08BF12AA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9" name="Isosceles Triangle 58">
            <a:extLst>
              <a:ext uri="{FF2B5EF4-FFF2-40B4-BE49-F238E27FC236}">
                <a16:creationId xmlns:a16="http://schemas.microsoft.com/office/drawing/2014/main" id="{549A2DAB-B431-487D-95AD-BB0FECB49E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1" name="Straight Connector 60">
            <a:extLst>
              <a:ext uri="{FF2B5EF4-FFF2-40B4-BE49-F238E27FC236}">
                <a16:creationId xmlns:a16="http://schemas.microsoft.com/office/drawing/2014/main" id="{C5ECDEE1-7093-418F-9CF5-24EEB115C1C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045062AF-EB11-4651-BC4A-4DA21768DE8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C6E07081-7576-423D-6E3F-DF3D66EB5BC4}"/>
              </a:ext>
            </a:extLst>
          </p:cNvPr>
          <p:cNvSpPr>
            <a:spLocks noGrp="1"/>
          </p:cNvSpPr>
          <p:nvPr>
            <p:ph type="title"/>
          </p:nvPr>
        </p:nvSpPr>
        <p:spPr>
          <a:xfrm>
            <a:off x="1151115" y="2188377"/>
            <a:ext cx="7555427" cy="2653836"/>
          </a:xfrm>
        </p:spPr>
        <p:txBody>
          <a:bodyPr vert="horz" lIns="91440" tIns="45720" rIns="91440" bIns="45720" rtlCol="0" anchor="b">
            <a:normAutofit/>
          </a:bodyPr>
          <a:lstStyle/>
          <a:p>
            <a:r>
              <a:rPr lang="en-US" sz="6000" dirty="0"/>
              <a:t>Therapies and responses</a:t>
            </a:r>
          </a:p>
        </p:txBody>
      </p:sp>
      <p:sp>
        <p:nvSpPr>
          <p:cNvPr id="65"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3" name="Graphic 2" descr="Needle with solid fill">
            <a:extLst>
              <a:ext uri="{FF2B5EF4-FFF2-40B4-BE49-F238E27FC236}">
                <a16:creationId xmlns:a16="http://schemas.microsoft.com/office/drawing/2014/main" id="{24CA1855-34B8-659B-36E6-E98DB49E27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p:blipFill>
        <p:spPr>
          <a:xfrm>
            <a:off x="5332264" y="1867094"/>
            <a:ext cx="3765692" cy="3765692"/>
          </a:xfrm>
          <a:prstGeom prst="rect">
            <a:avLst/>
          </a:prstGeom>
        </p:spPr>
      </p:pic>
    </p:spTree>
    <p:extLst>
      <p:ext uri="{BB962C8B-B14F-4D97-AF65-F5344CB8AC3E}">
        <p14:creationId xmlns:p14="http://schemas.microsoft.com/office/powerpoint/2010/main" val="2885253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24" name="Chart 23">
            <a:extLst>
              <a:ext uri="{FF2B5EF4-FFF2-40B4-BE49-F238E27FC236}">
                <a16:creationId xmlns:a16="http://schemas.microsoft.com/office/drawing/2014/main" id="{3E81F4A6-1EFD-1F92-CF41-114FD96CD127}"/>
              </a:ext>
            </a:extLst>
          </p:cNvPr>
          <p:cNvGraphicFramePr/>
          <p:nvPr>
            <p:extLst>
              <p:ext uri="{D42A27DB-BD31-4B8C-83A1-F6EECF244321}">
                <p14:modId xmlns:p14="http://schemas.microsoft.com/office/powerpoint/2010/main" val="2525891561"/>
              </p:ext>
            </p:extLst>
          </p:nvPr>
        </p:nvGraphicFramePr>
        <p:xfrm>
          <a:off x="2207384" y="271484"/>
          <a:ext cx="7773228" cy="6306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4940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25" name="Chart 24">
            <a:extLst>
              <a:ext uri="{FF2B5EF4-FFF2-40B4-BE49-F238E27FC236}">
                <a16:creationId xmlns:a16="http://schemas.microsoft.com/office/drawing/2014/main" id="{1DB121E1-D111-87C3-91AC-68CAC9778538}"/>
              </a:ext>
            </a:extLst>
          </p:cNvPr>
          <p:cNvGraphicFramePr/>
          <p:nvPr>
            <p:extLst>
              <p:ext uri="{D42A27DB-BD31-4B8C-83A1-F6EECF244321}">
                <p14:modId xmlns:p14="http://schemas.microsoft.com/office/powerpoint/2010/main" val="3290853093"/>
              </p:ext>
            </p:extLst>
          </p:nvPr>
        </p:nvGraphicFramePr>
        <p:xfrm>
          <a:off x="1048715" y="253635"/>
          <a:ext cx="10094570" cy="63507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102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CB39F89-57D3-D2B6-FF64-8645B20880BE}"/>
              </a:ext>
            </a:extLst>
          </p:cNvPr>
          <p:cNvSpPr>
            <a:spLocks noGrp="1"/>
          </p:cNvSpPr>
          <p:nvPr>
            <p:ph type="title"/>
          </p:nvPr>
        </p:nvSpPr>
        <p:spPr>
          <a:xfrm>
            <a:off x="643467" y="816638"/>
            <a:ext cx="3367359" cy="5224724"/>
          </a:xfrm>
        </p:spPr>
        <p:txBody>
          <a:bodyPr anchor="ctr">
            <a:normAutofit/>
          </a:bodyPr>
          <a:lstStyle/>
          <a:p>
            <a:pPr algn="r"/>
            <a:r>
              <a:rPr lang="en-GB" sz="4400" dirty="0"/>
              <a:t>Other therapeutic options</a:t>
            </a:r>
          </a:p>
        </p:txBody>
      </p:sp>
      <p:sp>
        <p:nvSpPr>
          <p:cNvPr id="41" name="Content Placeholder 2">
            <a:extLst>
              <a:ext uri="{FF2B5EF4-FFF2-40B4-BE49-F238E27FC236}">
                <a16:creationId xmlns:a16="http://schemas.microsoft.com/office/drawing/2014/main" id="{A78A8B72-2DE1-FA97-190A-4DFB176355EF}"/>
              </a:ext>
            </a:extLst>
          </p:cNvPr>
          <p:cNvSpPr>
            <a:spLocks noGrp="1"/>
          </p:cNvSpPr>
          <p:nvPr>
            <p:ph idx="1"/>
          </p:nvPr>
        </p:nvSpPr>
        <p:spPr>
          <a:xfrm>
            <a:off x="4654295" y="816638"/>
            <a:ext cx="4619706" cy="5224724"/>
          </a:xfrm>
        </p:spPr>
        <p:txBody>
          <a:bodyPr anchor="ctr">
            <a:normAutofit/>
          </a:bodyPr>
          <a:lstStyle/>
          <a:p>
            <a:r>
              <a:rPr lang="en-GB" sz="2800" dirty="0">
                <a:latin typeface="Calibri" panose="020F0502020204030204" pitchFamily="34" charset="0"/>
                <a:cs typeface="Calibri" panose="020F0502020204030204" pitchFamily="34" charset="0"/>
              </a:rPr>
              <a:t>VNS</a:t>
            </a:r>
          </a:p>
          <a:p>
            <a:r>
              <a:rPr lang="en-GB" sz="2800" dirty="0">
                <a:latin typeface="Calibri" panose="020F0502020204030204" pitchFamily="34" charset="0"/>
                <a:cs typeface="Calibri" panose="020F0502020204030204" pitchFamily="34" charset="0"/>
              </a:rPr>
              <a:t>Epilepsy surgery</a:t>
            </a:r>
          </a:p>
          <a:p>
            <a:r>
              <a:rPr lang="en-GB" sz="2800" dirty="0">
                <a:latin typeface="Calibri" panose="020F0502020204030204" pitchFamily="34" charset="0"/>
                <a:cs typeface="Calibri" panose="020F0502020204030204" pitchFamily="34" charset="0"/>
              </a:rPr>
              <a:t>Cannabidiol</a:t>
            </a:r>
          </a:p>
          <a:p>
            <a:r>
              <a:rPr lang="en-GB" sz="2800" dirty="0">
                <a:latin typeface="Calibri" panose="020F0502020204030204" pitchFamily="34" charset="0"/>
                <a:cs typeface="Calibri" panose="020F0502020204030204" pitchFamily="34" charset="0"/>
              </a:rPr>
              <a:t>Ketogenic diet</a:t>
            </a:r>
          </a:p>
        </p:txBody>
      </p:sp>
    </p:spTree>
    <p:extLst>
      <p:ext uri="{BB962C8B-B14F-4D97-AF65-F5344CB8AC3E}">
        <p14:creationId xmlns:p14="http://schemas.microsoft.com/office/powerpoint/2010/main" val="390647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8C7BCF2-9254-495D-8120-F4C32A172F5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A300F88-100F-497A-94AF-634DA690BC2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0FF989CC-A02B-4B8A-946E-E4772916292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F3460194-35A9-4C0D-BB74-CA8B24E068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CC31FCA4-2862-4AAF-8345-EF05E4E34E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6D40B2E4-0C94-4F89-B149-F9B0AB7A7D7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B16AFCB-50B7-4346-ABC6-3A8C5D02DC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8356DF69-976D-4483-99D0-DBBD1C0544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5DDB3B9F-0EE7-417C-A3F1-D8F2F2C6F7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A2CDDF67-D03A-4E88-8BF9-0B44B61A89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8AA7EFCE-40F3-4772-874E-436BE0FA0B5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CCC145DC-C11C-4945-A0C5-127C9F2E3841}"/>
              </a:ext>
            </a:extLst>
          </p:cNvPr>
          <p:cNvSpPr>
            <a:spLocks noGrp="1"/>
          </p:cNvSpPr>
          <p:nvPr>
            <p:ph type="title"/>
          </p:nvPr>
        </p:nvSpPr>
        <p:spPr>
          <a:xfrm>
            <a:off x="677334" y="609600"/>
            <a:ext cx="8596668" cy="1320800"/>
          </a:xfrm>
        </p:spPr>
        <p:txBody>
          <a:bodyPr>
            <a:normAutofit/>
          </a:bodyPr>
          <a:lstStyle/>
          <a:p>
            <a:r>
              <a:rPr lang="en-GB" dirty="0"/>
              <a:t>Definitions</a:t>
            </a:r>
          </a:p>
        </p:txBody>
      </p:sp>
      <p:sp>
        <p:nvSpPr>
          <p:cNvPr id="3" name="Content Placeholder 2">
            <a:extLst>
              <a:ext uri="{FF2B5EF4-FFF2-40B4-BE49-F238E27FC236}">
                <a16:creationId xmlns:a16="http://schemas.microsoft.com/office/drawing/2014/main" id="{C20326C0-8DD8-74F4-0690-55DB5A14B6E9}"/>
              </a:ext>
            </a:extLst>
          </p:cNvPr>
          <p:cNvSpPr>
            <a:spLocks noGrp="1"/>
          </p:cNvSpPr>
          <p:nvPr>
            <p:ph idx="1"/>
          </p:nvPr>
        </p:nvSpPr>
        <p:spPr>
          <a:xfrm>
            <a:off x="677334" y="1654629"/>
            <a:ext cx="8596668" cy="4386733"/>
          </a:xfrm>
        </p:spPr>
        <p:txBody>
          <a:bodyPr>
            <a:normAutofit/>
          </a:bodyPr>
          <a:lstStyle/>
          <a:p>
            <a:r>
              <a:rPr lang="en-GB" sz="2000" dirty="0">
                <a:latin typeface="Calibri" panose="020F0502020204030204" pitchFamily="34" charset="0"/>
                <a:cs typeface="Calibri" panose="020F0502020204030204" pitchFamily="34" charset="0"/>
              </a:rPr>
              <a:t>Early developmental impairment: </a:t>
            </a:r>
          </a:p>
          <a:p>
            <a:pPr lvl="1"/>
            <a:r>
              <a:rPr lang="en-GB" sz="1800" dirty="0">
                <a:latin typeface="Calibri" panose="020F0502020204030204" pitchFamily="34" charset="0"/>
                <a:cs typeface="Calibri" panose="020F0502020204030204" pitchFamily="34" charset="0"/>
              </a:rPr>
              <a:t>Those children who already had a global developmental delay diagnosis on their medical records, or who had a diagnosed learning disability</a:t>
            </a:r>
          </a:p>
          <a:p>
            <a:r>
              <a:rPr lang="en-GB" sz="2000" dirty="0">
                <a:latin typeface="Calibri" panose="020F0502020204030204" pitchFamily="34" charset="0"/>
                <a:cs typeface="Calibri" panose="020F0502020204030204" pitchFamily="34" charset="0"/>
              </a:rPr>
              <a:t>Drug-resistant epilepsy (DRE):</a:t>
            </a:r>
          </a:p>
          <a:p>
            <a:pPr lvl="1"/>
            <a:r>
              <a:rPr lang="en-GB" sz="1800" dirty="0">
                <a:latin typeface="Calibri" panose="020F0502020204030204" pitchFamily="34" charset="0"/>
                <a:cs typeface="Calibri" panose="020F0502020204030204" pitchFamily="34" charset="0"/>
              </a:rPr>
              <a:t>“Ongoing epileptic seizures despite two adequately trialled and tolerated antiepileptic drug (AED) regimens, or the prescription of a third AED regimen due to lack of efficacy of two previous medications” (Symonds et al., 2021)</a:t>
            </a:r>
          </a:p>
          <a:p>
            <a:r>
              <a:rPr lang="en-GB" sz="2000" dirty="0">
                <a:latin typeface="Calibri" panose="020F0502020204030204" pitchFamily="34" charset="0"/>
                <a:cs typeface="Calibri" panose="020F0502020204030204" pitchFamily="34" charset="0"/>
              </a:rPr>
              <a:t>Learning disability: </a:t>
            </a:r>
          </a:p>
          <a:p>
            <a:pPr lvl="1"/>
            <a:r>
              <a:rPr lang="en-GB" sz="1800" dirty="0">
                <a:latin typeface="Calibri" panose="020F0502020204030204" pitchFamily="34" charset="0"/>
                <a:cs typeface="Calibri" panose="020F0502020204030204" pitchFamily="34" charset="0"/>
              </a:rPr>
              <a:t>Those who were functioning at less than half chronological age on clinical assessment</a:t>
            </a:r>
          </a:p>
        </p:txBody>
      </p:sp>
    </p:spTree>
    <p:extLst>
      <p:ext uri="{BB962C8B-B14F-4D97-AF65-F5344CB8AC3E}">
        <p14:creationId xmlns:p14="http://schemas.microsoft.com/office/powerpoint/2010/main" val="223455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68" name="Straight Connector 47">
            <a:extLst>
              <a:ext uri="{FF2B5EF4-FFF2-40B4-BE49-F238E27FC236}">
                <a16:creationId xmlns:a16="http://schemas.microsoft.com/office/drawing/2014/main" id="{0B5F7E3B-C5F1-40E0-A491-558BAFBC11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33E89AB-18CD-F523-55A5-AED24D55651F}"/>
              </a:ext>
            </a:extLst>
          </p:cNvPr>
          <p:cNvSpPr>
            <a:spLocks noGrp="1"/>
          </p:cNvSpPr>
          <p:nvPr>
            <p:ph type="title"/>
          </p:nvPr>
        </p:nvSpPr>
        <p:spPr>
          <a:xfrm>
            <a:off x="643467" y="816638"/>
            <a:ext cx="3367359" cy="5224724"/>
          </a:xfrm>
        </p:spPr>
        <p:txBody>
          <a:bodyPr anchor="ctr">
            <a:normAutofit/>
          </a:bodyPr>
          <a:lstStyle/>
          <a:p>
            <a:pPr algn="r"/>
            <a:r>
              <a:rPr lang="en-GB" sz="4800" dirty="0"/>
              <a:t>Disease burden</a:t>
            </a:r>
          </a:p>
        </p:txBody>
      </p:sp>
      <p:sp>
        <p:nvSpPr>
          <p:cNvPr id="3" name="Content Placeholder 2">
            <a:extLst>
              <a:ext uri="{FF2B5EF4-FFF2-40B4-BE49-F238E27FC236}">
                <a16:creationId xmlns:a16="http://schemas.microsoft.com/office/drawing/2014/main" id="{545E9D10-1065-FFEE-B595-A6062F725DC6}"/>
              </a:ext>
            </a:extLst>
          </p:cNvPr>
          <p:cNvSpPr>
            <a:spLocks noGrp="1"/>
          </p:cNvSpPr>
          <p:nvPr>
            <p:ph idx="1"/>
          </p:nvPr>
        </p:nvSpPr>
        <p:spPr>
          <a:xfrm>
            <a:off x="4630545" y="1085212"/>
            <a:ext cx="5059720" cy="4687575"/>
          </a:xfrm>
        </p:spPr>
        <p:txBody>
          <a:bodyPr anchor="ctr">
            <a:normAutofit/>
          </a:bodyPr>
          <a:lstStyle/>
          <a:p>
            <a:r>
              <a:rPr lang="en-GB" sz="2800" dirty="0">
                <a:latin typeface="Calibri" panose="020F0502020204030204" pitchFamily="34" charset="0"/>
                <a:cs typeface="Calibri" panose="020F0502020204030204" pitchFamily="34" charset="0"/>
              </a:rPr>
              <a:t>No. of ED visits in the last 12 months</a:t>
            </a:r>
          </a:p>
          <a:p>
            <a:r>
              <a:rPr lang="en-GB" sz="2800" dirty="0">
                <a:latin typeface="Calibri" panose="020F0502020204030204" pitchFamily="34" charset="0"/>
                <a:cs typeface="Calibri" panose="020F0502020204030204" pitchFamily="34" charset="0"/>
              </a:rPr>
              <a:t>No. of hospital clinic appointments in the last 12 months</a:t>
            </a:r>
          </a:p>
          <a:p>
            <a:r>
              <a:rPr lang="en-GB" sz="2800" dirty="0">
                <a:latin typeface="Calibri" panose="020F0502020204030204" pitchFamily="34" charset="0"/>
                <a:cs typeface="Calibri" panose="020F0502020204030204" pitchFamily="34" charset="0"/>
              </a:rPr>
              <a:t>Phone calls with the epilepsy specialist nurse</a:t>
            </a:r>
            <a:endParaRPr lang="en-GB" sz="2000" dirty="0"/>
          </a:p>
        </p:txBody>
      </p:sp>
    </p:spTree>
    <p:extLst>
      <p:ext uri="{BB962C8B-B14F-4D97-AF65-F5344CB8AC3E}">
        <p14:creationId xmlns:p14="http://schemas.microsoft.com/office/powerpoint/2010/main" val="289805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30B299-8DE8-484E-0A4C-6CF28775A5CB}"/>
              </a:ext>
            </a:extLst>
          </p:cNvPr>
          <p:cNvSpPr>
            <a:spLocks noGrp="1"/>
          </p:cNvSpPr>
          <p:nvPr>
            <p:ph type="title"/>
          </p:nvPr>
        </p:nvSpPr>
        <p:spPr>
          <a:xfrm>
            <a:off x="1109133" y="643373"/>
            <a:ext cx="8596668" cy="1320800"/>
          </a:xfrm>
        </p:spPr>
        <p:txBody>
          <a:bodyPr>
            <a:normAutofit/>
          </a:bodyPr>
          <a:lstStyle/>
          <a:p>
            <a:r>
              <a:rPr lang="en-GB" sz="4400" dirty="0"/>
              <a:t>Conclusions</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C899A6C4-BA13-F4AA-28A2-D2D2CBAF895C}"/>
              </a:ext>
            </a:extLst>
          </p:cNvPr>
          <p:cNvSpPr>
            <a:spLocks noGrp="1"/>
          </p:cNvSpPr>
          <p:nvPr>
            <p:ph idx="1"/>
          </p:nvPr>
        </p:nvSpPr>
        <p:spPr>
          <a:xfrm>
            <a:off x="1003302" y="1567733"/>
            <a:ext cx="8470898" cy="4963696"/>
          </a:xfrm>
        </p:spPr>
        <p:txBody>
          <a:bodyPr>
            <a:normAutofit/>
          </a:bodyPr>
          <a:lstStyle/>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Genetic aetiology was more prevalent in our cohort than in previous cohorts</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Genetic aetiology was greatest at earliest presentation </a:t>
            </a:r>
          </a:p>
          <a:p>
            <a:pPr marL="342900" lvl="0" indent="-342900">
              <a:lnSpc>
                <a:spcPct val="107000"/>
              </a:lnSpc>
              <a:buFont typeface="Symbol" panose="05050102010706020507" pitchFamily="18" charset="2"/>
              <a:buChar char=""/>
            </a:pPr>
            <a:r>
              <a:rPr lang="en-GB" sz="2400" dirty="0">
                <a:latin typeface="Calibri" panose="020F0502020204030204" pitchFamily="34" charset="0"/>
                <a:ea typeface="Calibri" panose="020F0502020204030204" pitchFamily="34" charset="0"/>
                <a:cs typeface="Times New Roman" panose="02020603050405020304" pitchFamily="18" charset="0"/>
              </a:rPr>
              <a:t>S</a:t>
            </a:r>
            <a:r>
              <a:rPr lang="en-GB" sz="2400" dirty="0">
                <a:effectLst/>
                <a:latin typeface="Calibri" panose="020F0502020204030204" pitchFamily="34" charset="0"/>
                <a:ea typeface="Calibri" panose="020F0502020204030204" pitchFamily="34" charset="0"/>
                <a:cs typeface="Times New Roman" panose="02020603050405020304" pitchFamily="18" charset="0"/>
              </a:rPr>
              <a:t>upport for the new NICE guidelines for early epilepsy</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Review of children with epilepsy at older age is advisable</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Early onset epilepsies can have a profound negative impact on development </a:t>
            </a: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Understanding the genetic mutations underlying the most severe outcomes can help to guide management and inform new research into precision medicine</a:t>
            </a:r>
          </a:p>
          <a:p>
            <a:endParaRPr lang="en-GB" dirty="0"/>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9863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08B70B-F98A-9726-C11B-5A476A6AEF09}"/>
              </a:ext>
            </a:extLst>
          </p:cNvPr>
          <p:cNvSpPr>
            <a:spLocks noGrp="1"/>
          </p:cNvSpPr>
          <p:nvPr>
            <p:ph type="ctrTitle"/>
          </p:nvPr>
        </p:nvSpPr>
        <p:spPr>
          <a:xfrm>
            <a:off x="4419136" y="1020871"/>
            <a:ext cx="6960759" cy="2849671"/>
          </a:xfrm>
        </p:spPr>
        <p:txBody>
          <a:bodyPr>
            <a:normAutofit/>
          </a:bodyPr>
          <a:lstStyle/>
          <a:p>
            <a:pPr algn="l"/>
            <a:r>
              <a:rPr lang="en-GB" sz="6000" dirty="0">
                <a:solidFill>
                  <a:srgbClr val="FFFFFF"/>
                </a:solidFill>
              </a:rPr>
              <a:t>Any Questions?</a:t>
            </a:r>
          </a:p>
        </p:txBody>
      </p:sp>
      <p:sp>
        <p:nvSpPr>
          <p:cNvPr id="4" name="Subtitle 3">
            <a:extLst>
              <a:ext uri="{FF2B5EF4-FFF2-40B4-BE49-F238E27FC236}">
                <a16:creationId xmlns:a16="http://schemas.microsoft.com/office/drawing/2014/main" id="{78A785BB-B617-BA67-726D-7044E3ED926A}"/>
              </a:ext>
            </a:extLst>
          </p:cNvPr>
          <p:cNvSpPr>
            <a:spLocks noGrp="1"/>
          </p:cNvSpPr>
          <p:nvPr>
            <p:ph type="subTitle" idx="1"/>
          </p:nvPr>
        </p:nvSpPr>
        <p:spPr>
          <a:xfrm>
            <a:off x="4456386" y="3962088"/>
            <a:ext cx="6203795" cy="1186108"/>
          </a:xfrm>
        </p:spPr>
        <p:txBody>
          <a:bodyPr>
            <a:normAutofit/>
          </a:bodyPr>
          <a:lstStyle/>
          <a:p>
            <a:pPr algn="l"/>
            <a:endParaRPr lang="en-GB">
              <a:solidFill>
                <a:srgbClr val="FFFFFF">
                  <a:alpha val="70000"/>
                </a:srgbClr>
              </a:solidFill>
            </a:endParaRPr>
          </a:p>
        </p:txBody>
      </p:sp>
      <p:sp>
        <p:nvSpPr>
          <p:cNvPr id="27" name="Isosceles Triangle 26">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E7CF693-A0A4-092E-23F8-ABBEEDC0668A}"/>
              </a:ext>
            </a:extLst>
          </p:cNvPr>
          <p:cNvSpPr/>
          <p:nvPr/>
        </p:nvSpPr>
        <p:spPr>
          <a:xfrm>
            <a:off x="3913308" y="3211392"/>
            <a:ext cx="493851" cy="335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3943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Shape 24">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08B70B-F98A-9726-C11B-5A476A6AEF09}"/>
              </a:ext>
            </a:extLst>
          </p:cNvPr>
          <p:cNvSpPr>
            <a:spLocks noGrp="1"/>
          </p:cNvSpPr>
          <p:nvPr>
            <p:ph type="ctrTitle"/>
          </p:nvPr>
        </p:nvSpPr>
        <p:spPr>
          <a:xfrm>
            <a:off x="4419136" y="1020871"/>
            <a:ext cx="6960759" cy="2849671"/>
          </a:xfrm>
        </p:spPr>
        <p:txBody>
          <a:bodyPr>
            <a:normAutofit/>
          </a:bodyPr>
          <a:lstStyle/>
          <a:p>
            <a:pPr algn="l"/>
            <a:r>
              <a:rPr lang="en-GB" sz="6000">
                <a:solidFill>
                  <a:srgbClr val="FFFFFF"/>
                </a:solidFill>
              </a:rPr>
              <a:t>Appendix</a:t>
            </a:r>
          </a:p>
        </p:txBody>
      </p:sp>
      <p:sp>
        <p:nvSpPr>
          <p:cNvPr id="4" name="Subtitle 3">
            <a:extLst>
              <a:ext uri="{FF2B5EF4-FFF2-40B4-BE49-F238E27FC236}">
                <a16:creationId xmlns:a16="http://schemas.microsoft.com/office/drawing/2014/main" id="{78A785BB-B617-BA67-726D-7044E3ED926A}"/>
              </a:ext>
            </a:extLst>
          </p:cNvPr>
          <p:cNvSpPr>
            <a:spLocks noGrp="1"/>
          </p:cNvSpPr>
          <p:nvPr>
            <p:ph type="subTitle" idx="1"/>
          </p:nvPr>
        </p:nvSpPr>
        <p:spPr>
          <a:xfrm>
            <a:off x="4456386" y="3962088"/>
            <a:ext cx="6203795" cy="1186108"/>
          </a:xfrm>
        </p:spPr>
        <p:txBody>
          <a:bodyPr>
            <a:normAutofit/>
          </a:bodyPr>
          <a:lstStyle/>
          <a:p>
            <a:pPr algn="l"/>
            <a:endParaRPr lang="en-GB">
              <a:solidFill>
                <a:srgbClr val="FFFFFF">
                  <a:alpha val="70000"/>
                </a:srgbClr>
              </a:solidFill>
            </a:endParaRPr>
          </a:p>
        </p:txBody>
      </p:sp>
      <p:sp>
        <p:nvSpPr>
          <p:cNvPr id="27" name="Isosceles Triangle 26">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E7CF693-A0A4-092E-23F8-ABBEEDC0668A}"/>
              </a:ext>
            </a:extLst>
          </p:cNvPr>
          <p:cNvSpPr/>
          <p:nvPr/>
        </p:nvSpPr>
        <p:spPr>
          <a:xfrm>
            <a:off x="3913308" y="3211392"/>
            <a:ext cx="493851" cy="335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8733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pSp>
        <p:nvGrpSpPr>
          <p:cNvPr id="2" name="Group 1">
            <a:extLst>
              <a:ext uri="{FF2B5EF4-FFF2-40B4-BE49-F238E27FC236}">
                <a16:creationId xmlns:a16="http://schemas.microsoft.com/office/drawing/2014/main" id="{EE0C30D4-0097-D20F-05A9-254CCF6735E1}"/>
              </a:ext>
            </a:extLst>
          </p:cNvPr>
          <p:cNvGrpSpPr/>
          <p:nvPr/>
        </p:nvGrpSpPr>
        <p:grpSpPr>
          <a:xfrm>
            <a:off x="126341" y="1002239"/>
            <a:ext cx="12020243" cy="4845053"/>
            <a:chOff x="-3263542" y="1029911"/>
            <a:chExt cx="12020243" cy="4845286"/>
          </a:xfrm>
        </p:grpSpPr>
        <p:pic>
          <p:nvPicPr>
            <p:cNvPr id="3" name="Picture 2" descr="Graphical user interface, text, application, email&#10;&#10;Description automatically generated">
              <a:extLst>
                <a:ext uri="{FF2B5EF4-FFF2-40B4-BE49-F238E27FC236}">
                  <a16:creationId xmlns:a16="http://schemas.microsoft.com/office/drawing/2014/main" id="{32D40E16-B553-5FEA-F739-5E00A1C043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3542" y="1029911"/>
              <a:ext cx="6223371" cy="4845286"/>
            </a:xfrm>
            <a:prstGeom prst="rect">
              <a:avLst/>
            </a:prstGeom>
          </p:spPr>
        </p:pic>
        <p:pic>
          <p:nvPicPr>
            <p:cNvPr id="4" name="Picture 3" descr="Graphical user interface, text, application, email&#10;&#10;Description automatically generated">
              <a:extLst>
                <a:ext uri="{FF2B5EF4-FFF2-40B4-BE49-F238E27FC236}">
                  <a16:creationId xmlns:a16="http://schemas.microsoft.com/office/drawing/2014/main" id="{EDF5778B-A00C-8A97-808F-5CE4CAE696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5432" y="2017285"/>
              <a:ext cx="5751269" cy="2879006"/>
            </a:xfrm>
            <a:prstGeom prst="rect">
              <a:avLst/>
            </a:prstGeom>
          </p:spPr>
        </p:pic>
      </p:grpSp>
      <p:sp>
        <p:nvSpPr>
          <p:cNvPr id="5" name="Oval 4">
            <a:extLst>
              <a:ext uri="{FF2B5EF4-FFF2-40B4-BE49-F238E27FC236}">
                <a16:creationId xmlns:a16="http://schemas.microsoft.com/office/drawing/2014/main" id="{45A7D601-FFDC-EDBC-39C3-45E784864637}"/>
              </a:ext>
            </a:extLst>
          </p:cNvPr>
          <p:cNvSpPr/>
          <p:nvPr/>
        </p:nvSpPr>
        <p:spPr>
          <a:xfrm>
            <a:off x="73078" y="4406900"/>
            <a:ext cx="635748" cy="2667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7941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graphicFrame>
        <p:nvGraphicFramePr>
          <p:cNvPr id="22" name="Chart 21">
            <a:extLst>
              <a:ext uri="{FF2B5EF4-FFF2-40B4-BE49-F238E27FC236}">
                <a16:creationId xmlns:a16="http://schemas.microsoft.com/office/drawing/2014/main" id="{B717B3DC-8C3B-713B-4091-7EFF0E4A7BF1}"/>
              </a:ext>
            </a:extLst>
          </p:cNvPr>
          <p:cNvGraphicFramePr/>
          <p:nvPr>
            <p:extLst>
              <p:ext uri="{D42A27DB-BD31-4B8C-83A1-F6EECF244321}">
                <p14:modId xmlns:p14="http://schemas.microsoft.com/office/powerpoint/2010/main" val="3843627026"/>
              </p:ext>
            </p:extLst>
          </p:nvPr>
        </p:nvGraphicFramePr>
        <p:xfrm>
          <a:off x="2073728" y="816638"/>
          <a:ext cx="8044543" cy="53120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268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D2A013-EACD-BFC1-07EE-65E954B30BA7}"/>
              </a:ext>
            </a:extLst>
          </p:cNvPr>
          <p:cNvSpPr>
            <a:spLocks noGrp="1"/>
          </p:cNvSpPr>
          <p:nvPr>
            <p:ph type="title"/>
          </p:nvPr>
        </p:nvSpPr>
        <p:spPr>
          <a:xfrm>
            <a:off x="1122151" y="545015"/>
            <a:ext cx="8596668" cy="730069"/>
          </a:xfrm>
        </p:spPr>
        <p:txBody>
          <a:bodyPr>
            <a:normAutofit/>
          </a:bodyPr>
          <a:lstStyle/>
          <a:p>
            <a:r>
              <a:rPr lang="en-GB" sz="4000" dirty="0"/>
              <a:t>Symonds et al., 2019, 2021</a:t>
            </a:r>
            <a:endParaRPr lang="en-GB" sz="5400" dirty="0"/>
          </a:p>
        </p:txBody>
      </p:sp>
      <p:sp>
        <p:nvSpPr>
          <p:cNvPr id="10" name="Isosceles Triangle 9">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9F8D1BE-CFD6-8303-902A-134F20C36B00}"/>
              </a:ext>
            </a:extLst>
          </p:cNvPr>
          <p:cNvSpPr>
            <a:spLocks noGrp="1"/>
          </p:cNvSpPr>
          <p:nvPr>
            <p:ph idx="1"/>
          </p:nvPr>
        </p:nvSpPr>
        <p:spPr>
          <a:xfrm>
            <a:off x="793868" y="1541416"/>
            <a:ext cx="10949399" cy="4973683"/>
          </a:xfrm>
        </p:spPr>
        <p:txBody>
          <a:bodyPr>
            <a:normAutofit/>
          </a:bodyPr>
          <a:lstStyle/>
          <a:p>
            <a:r>
              <a:rPr lang="en-GB" sz="2400" dirty="0">
                <a:latin typeface="Calibri" panose="020F0502020204030204" pitchFamily="34" charset="0"/>
                <a:cs typeface="Calibri" panose="020F0502020204030204" pitchFamily="34" charset="0"/>
              </a:rPr>
              <a:t>Analysis of children born in Scotland in 2014-17 to assess the prevalence of epilepsy in under 3s</a:t>
            </a:r>
          </a:p>
          <a:p>
            <a:r>
              <a:rPr lang="en-GB" sz="2400" dirty="0">
                <a:latin typeface="Calibri" panose="020F0502020204030204" pitchFamily="34" charset="0"/>
                <a:cs typeface="Calibri" panose="020F0502020204030204" pitchFamily="34" charset="0"/>
              </a:rPr>
              <a:t>Identified the most common single-gene causes</a:t>
            </a:r>
          </a:p>
          <a:p>
            <a:r>
              <a:rPr lang="en-GB" sz="2400" dirty="0">
                <a:latin typeface="Calibri" panose="020F0502020204030204" pitchFamily="34" charset="0"/>
                <a:cs typeface="Calibri" panose="020F0502020204030204" pitchFamily="34" charset="0"/>
              </a:rPr>
              <a:t>Genetic testing was the highest yield investigation</a:t>
            </a:r>
          </a:p>
        </p:txBody>
      </p:sp>
      <p:sp>
        <p:nvSpPr>
          <p:cNvPr id="12" name="Isosceles Triangle 11">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FB1463FF-AE61-967C-80E9-AFC7FB083E40}"/>
              </a:ext>
            </a:extLst>
          </p:cNvPr>
          <p:cNvPicPr>
            <a:picLocks noChangeAspect="1"/>
          </p:cNvPicPr>
          <p:nvPr/>
        </p:nvPicPr>
        <p:blipFill>
          <a:blip r:embed="rId3"/>
          <a:stretch>
            <a:fillRect/>
          </a:stretch>
        </p:blipFill>
        <p:spPr>
          <a:xfrm>
            <a:off x="1356791" y="3429000"/>
            <a:ext cx="5566523" cy="2897913"/>
          </a:xfrm>
          <a:prstGeom prst="rect">
            <a:avLst/>
          </a:prstGeom>
        </p:spPr>
      </p:pic>
    </p:spTree>
    <p:extLst>
      <p:ext uri="{BB962C8B-B14F-4D97-AF65-F5344CB8AC3E}">
        <p14:creationId xmlns:p14="http://schemas.microsoft.com/office/powerpoint/2010/main" val="2158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F993C45-B237-4CD5-A232-CD2DFFF5AB1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BE9EA4F6-F0E3-4DB3-8F82-B91A1F693A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42" name="Straight Connector 9">
              <a:extLst>
                <a:ext uri="{FF2B5EF4-FFF2-40B4-BE49-F238E27FC236}">
                  <a16:creationId xmlns:a16="http://schemas.microsoft.com/office/drawing/2014/main" id="{43A7345F-1794-4777-80F8-B67B01BE7F9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AEB4062E-9879-4D6E-8C9A-55D81D61C4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id="{E0E1E50E-9B56-49FC-AC93-34C80F438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86CF095-2697-4E6D-832B-E71B7C8D6D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7">
              <a:extLst>
                <a:ext uri="{FF2B5EF4-FFF2-40B4-BE49-F238E27FC236}">
                  <a16:creationId xmlns:a16="http://schemas.microsoft.com/office/drawing/2014/main" id="{A93A2EA0-D245-490B-A61D-8B32A8DF49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6BAC7BF2-009C-48C7-A7F2-2139B5079D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D60F62B-3828-4F12-B884-8A89253251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8A41293-53F5-4380-B216-EB66A4353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A6DDE673-E05B-400B-B6E1-335E425D8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36D52F-9E32-C275-2FB1-AC5BD9F16FBD}"/>
              </a:ext>
            </a:extLst>
          </p:cNvPr>
          <p:cNvSpPr>
            <a:spLocks noGrp="1"/>
          </p:cNvSpPr>
          <p:nvPr>
            <p:ph type="title"/>
          </p:nvPr>
        </p:nvSpPr>
        <p:spPr>
          <a:xfrm>
            <a:off x="4389757" y="307863"/>
            <a:ext cx="6960759" cy="1127054"/>
          </a:xfrm>
        </p:spPr>
        <p:txBody>
          <a:bodyPr vert="horz" lIns="91440" tIns="45720" rIns="91440" bIns="45720" rtlCol="0" anchor="b">
            <a:normAutofit/>
          </a:bodyPr>
          <a:lstStyle/>
          <a:p>
            <a:r>
              <a:rPr lang="en-US" sz="6000" dirty="0">
                <a:solidFill>
                  <a:srgbClr val="FFFFFF"/>
                </a:solidFill>
              </a:rPr>
              <a:t>Inclusion criteria</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565B0C0-40C7-1AE1-B241-5B5C6D36DE09}"/>
              </a:ext>
            </a:extLst>
          </p:cNvPr>
          <p:cNvSpPr txBox="1"/>
          <p:nvPr/>
        </p:nvSpPr>
        <p:spPr>
          <a:xfrm>
            <a:off x="4389757" y="1582301"/>
            <a:ext cx="7263087" cy="4674357"/>
          </a:xfrm>
          <a:prstGeom prst="rect">
            <a:avLst/>
          </a:prstGeom>
          <a:noFill/>
        </p:spPr>
        <p:txBody>
          <a:bodyPr wrap="square" rtlCol="0">
            <a:spAutoFit/>
          </a:bodyPr>
          <a:lstStyle/>
          <a:p>
            <a:pPr lvl="1">
              <a:lnSpc>
                <a:spcPct val="107000"/>
              </a:lnSpc>
              <a:spcAft>
                <a:spcPts val="800"/>
              </a:spcAft>
            </a:pPr>
            <a:r>
              <a:rPr lang="en-GB" sz="2600" dirty="0">
                <a:effectLst/>
                <a:latin typeface="Calibri" panose="020F0502020204030204" pitchFamily="34" charset="0"/>
                <a:ea typeface="Calibri" panose="020F0502020204030204" pitchFamily="34" charset="0"/>
                <a:cs typeface="Calibri" panose="020F0502020204030204" pitchFamily="34" charset="0"/>
              </a:rPr>
              <a:t>Presentation with at least two unprovoked seizures</a:t>
            </a:r>
            <a:r>
              <a:rPr lang="en-GB" sz="2600" dirty="0">
                <a:latin typeface="Calibri" panose="020F0502020204030204" pitchFamily="34" charset="0"/>
                <a:ea typeface="Calibri" panose="020F0502020204030204" pitchFamily="34" charset="0"/>
                <a:cs typeface="Calibri" panose="020F0502020204030204" pitchFamily="34" charset="0"/>
              </a:rPr>
              <a:t>,</a:t>
            </a:r>
            <a:r>
              <a:rPr lang="en-GB" sz="2600" dirty="0">
                <a:effectLst/>
                <a:latin typeface="Calibri" panose="020F0502020204030204" pitchFamily="34" charset="0"/>
                <a:ea typeface="Calibri" panose="020F0502020204030204" pitchFamily="34" charset="0"/>
                <a:cs typeface="Calibri" panose="020F0502020204030204" pitchFamily="34" charset="0"/>
              </a:rPr>
              <a:t> or </a:t>
            </a:r>
            <a:endParaRPr lang="en-GB" sz="2600" dirty="0">
              <a:latin typeface="Calibri" panose="020F0502020204030204" pitchFamily="34" charset="0"/>
              <a:ea typeface="Calibri" panose="020F0502020204030204" pitchFamily="34" charset="0"/>
              <a:cs typeface="Calibri" panose="020F0502020204030204" pitchFamily="34" charset="0"/>
            </a:endParaRPr>
          </a:p>
          <a:p>
            <a:pPr lvl="1">
              <a:lnSpc>
                <a:spcPct val="107000"/>
              </a:lnSpc>
              <a:spcAft>
                <a:spcPts val="800"/>
              </a:spcAft>
            </a:pPr>
            <a:r>
              <a:rPr lang="en-GB" sz="2600" dirty="0">
                <a:effectLst/>
                <a:latin typeface="Calibri" panose="020F0502020204030204" pitchFamily="34" charset="0"/>
                <a:ea typeface="Calibri" panose="020F0502020204030204" pitchFamily="34" charset="0"/>
                <a:cs typeface="Calibri" panose="020F0502020204030204" pitchFamily="34" charset="0"/>
              </a:rPr>
              <a:t>Presentation with an episode of status epilepticus, or  </a:t>
            </a:r>
          </a:p>
          <a:p>
            <a:pPr lvl="1">
              <a:lnSpc>
                <a:spcPct val="107000"/>
              </a:lnSpc>
              <a:spcAft>
                <a:spcPts val="800"/>
              </a:spcAft>
            </a:pPr>
            <a:r>
              <a:rPr lang="en-GB" sz="2600" dirty="0">
                <a:effectLst/>
                <a:latin typeface="Calibri" panose="020F0502020204030204" pitchFamily="34" charset="0"/>
                <a:ea typeface="Calibri" panose="020F0502020204030204" pitchFamily="34" charset="0"/>
                <a:cs typeface="Calibri" panose="020F0502020204030204" pitchFamily="34" charset="0"/>
              </a:rPr>
              <a:t>2/+ prolonged febrile seizures</a:t>
            </a:r>
          </a:p>
          <a:p>
            <a:pPr>
              <a:lnSpc>
                <a:spcPct val="107000"/>
              </a:lnSpc>
              <a:spcAft>
                <a:spcPts val="800"/>
              </a:spcAft>
            </a:pPr>
            <a:r>
              <a:rPr lang="en-GB" sz="2600" dirty="0">
                <a:latin typeface="Calibri" panose="020F0502020204030204" pitchFamily="34" charset="0"/>
                <a:ea typeface="Calibri" panose="020F0502020204030204" pitchFamily="34" charset="0"/>
                <a:cs typeface="Calibri" panose="020F0502020204030204" pitchFamily="34" charset="0"/>
              </a:rPr>
              <a:t>AND</a:t>
            </a:r>
          </a:p>
          <a:p>
            <a:pPr>
              <a:lnSpc>
                <a:spcPct val="107000"/>
              </a:lnSpc>
              <a:spcAft>
                <a:spcPts val="800"/>
              </a:spcAft>
            </a:pPr>
            <a:r>
              <a:rPr lang="en-GB" sz="2600" dirty="0">
                <a:effectLst/>
                <a:latin typeface="Calibri" panose="020F0502020204030204" pitchFamily="34" charset="0"/>
                <a:ea typeface="Calibri" panose="020F0502020204030204" pitchFamily="34" charset="0"/>
                <a:cs typeface="Calibri" panose="020F0502020204030204" pitchFamily="34" charset="0"/>
              </a:rPr>
              <a:t>	Presentation before the child reached three 	years of age</a:t>
            </a:r>
          </a:p>
          <a:p>
            <a:pPr>
              <a:lnSpc>
                <a:spcPct val="107000"/>
              </a:lnSpc>
              <a:spcAft>
                <a:spcPts val="800"/>
              </a:spcAft>
            </a:pPr>
            <a:r>
              <a:rPr lang="en-GB" sz="2000" dirty="0">
                <a:effectLst/>
                <a:latin typeface="Calibri" panose="020F0502020204030204" pitchFamily="34" charset="0"/>
                <a:ea typeface="Calibri" panose="020F0502020204030204" pitchFamily="34" charset="0"/>
                <a:cs typeface="Calibri" panose="020F0502020204030204" pitchFamily="34" charset="0"/>
              </a:rPr>
              <a:t/>
            </a:r>
            <a:br>
              <a:rPr lang="en-GB" sz="2000" dirty="0">
                <a:effectLst/>
                <a:latin typeface="Calibri" panose="020F0502020204030204" pitchFamily="34" charset="0"/>
                <a:ea typeface="Calibri" panose="020F0502020204030204" pitchFamily="34" charset="0"/>
                <a:cs typeface="Calibri" panose="020F0502020204030204" pitchFamily="34" charset="0"/>
              </a:rPr>
            </a:br>
            <a:endParaRPr lang="en-GB" sz="2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ABB18BEA-8379-0315-7519-22AC772A98EB}"/>
              </a:ext>
            </a:extLst>
          </p:cNvPr>
          <p:cNvSpPr/>
          <p:nvPr/>
        </p:nvSpPr>
        <p:spPr>
          <a:xfrm>
            <a:off x="3913308" y="3211392"/>
            <a:ext cx="493851" cy="335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B726F6C-F71B-0C97-8F25-576258316CCC}"/>
              </a:ext>
            </a:extLst>
          </p:cNvPr>
          <p:cNvSpPr txBox="1"/>
          <p:nvPr/>
        </p:nvSpPr>
        <p:spPr>
          <a:xfrm>
            <a:off x="198541" y="3211392"/>
            <a:ext cx="1789379" cy="1200329"/>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Based on the inclusion criteria of Symond’s et al., 2021</a:t>
            </a:r>
          </a:p>
        </p:txBody>
      </p:sp>
    </p:spTree>
    <p:extLst>
      <p:ext uri="{BB962C8B-B14F-4D97-AF65-F5344CB8AC3E}">
        <p14:creationId xmlns:p14="http://schemas.microsoft.com/office/powerpoint/2010/main" val="120723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3F993C45-B237-4CD5-A232-CD2DFFF5AB1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BE9EA4F6-F0E3-4DB3-8F82-B91A1F693A5D}"/>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42" name="Straight Connector 9">
              <a:extLst>
                <a:ext uri="{FF2B5EF4-FFF2-40B4-BE49-F238E27FC236}">
                  <a16:creationId xmlns:a16="http://schemas.microsoft.com/office/drawing/2014/main" id="{43A7345F-1794-4777-80F8-B67B01BE7F9E}"/>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AEB4062E-9879-4D6E-8C9A-55D81D61C4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5">
              <a:extLst>
                <a:ext uri="{FF2B5EF4-FFF2-40B4-BE49-F238E27FC236}">
                  <a16:creationId xmlns:a16="http://schemas.microsoft.com/office/drawing/2014/main" id="{E0E1E50E-9B56-49FC-AC93-34C80F4385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86CF095-2697-4E6D-832B-E71B7C8D6D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7">
              <a:extLst>
                <a:ext uri="{FF2B5EF4-FFF2-40B4-BE49-F238E27FC236}">
                  <a16:creationId xmlns:a16="http://schemas.microsoft.com/office/drawing/2014/main" id="{A93A2EA0-D245-490B-A61D-8B32A8DF49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6BAC7BF2-009C-48C7-A7F2-2139B5079D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D60F62B-3828-4F12-B884-8A892532513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8A41293-53F5-4380-B216-EB66A4353B6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A6DDE673-E05B-400B-B6E1-335E425D8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36D52F-9E32-C275-2FB1-AC5BD9F16FBD}"/>
              </a:ext>
            </a:extLst>
          </p:cNvPr>
          <p:cNvSpPr>
            <a:spLocks noGrp="1"/>
          </p:cNvSpPr>
          <p:nvPr>
            <p:ph type="title"/>
          </p:nvPr>
        </p:nvSpPr>
        <p:spPr>
          <a:xfrm>
            <a:off x="4480999" y="396946"/>
            <a:ext cx="6960759" cy="1127054"/>
          </a:xfrm>
        </p:spPr>
        <p:txBody>
          <a:bodyPr vert="horz" lIns="91440" tIns="45720" rIns="91440" bIns="45720" rtlCol="0" anchor="b">
            <a:normAutofit/>
          </a:bodyPr>
          <a:lstStyle/>
          <a:p>
            <a:r>
              <a:rPr lang="en-US" sz="6000" dirty="0">
                <a:solidFill>
                  <a:srgbClr val="FFFFFF"/>
                </a:solidFill>
              </a:rPr>
              <a:t>Exclusion criteria</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E229D86-86A0-84C1-5096-63F8ABBA6DEA}"/>
              </a:ext>
            </a:extLst>
          </p:cNvPr>
          <p:cNvSpPr txBox="1"/>
          <p:nvPr/>
        </p:nvSpPr>
        <p:spPr>
          <a:xfrm>
            <a:off x="4419136" y="1615546"/>
            <a:ext cx="7263087" cy="4536498"/>
          </a:xfrm>
          <a:prstGeom prst="rect">
            <a:avLst/>
          </a:prstGeom>
          <a:noFill/>
        </p:spPr>
        <p:txBody>
          <a:bodyPr wrap="square" rtlCol="0">
            <a:spAutoFit/>
          </a:bodyPr>
          <a:lstStyle/>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N</a:t>
            </a:r>
            <a:r>
              <a:rPr lang="en-GB" sz="2600" dirty="0">
                <a:effectLst/>
                <a:latin typeface="Calibri" panose="020F0502020204030204" pitchFamily="34" charset="0"/>
                <a:ea typeface="Calibri" panose="020F0502020204030204" pitchFamily="34" charset="0"/>
                <a:cs typeface="Times New Roman" panose="02020603050405020304" pitchFamily="18" charset="0"/>
              </a:rPr>
              <a:t>eonatal seizures which resolved and no other unprovoked seizures occurred before the age of three;</a:t>
            </a:r>
          </a:p>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P</a:t>
            </a:r>
            <a:r>
              <a:rPr lang="en-GB" sz="2600" dirty="0">
                <a:effectLst/>
                <a:latin typeface="Calibri" panose="020F0502020204030204" pitchFamily="34" charset="0"/>
                <a:ea typeface="Calibri" panose="020F0502020204030204" pitchFamily="34" charset="0"/>
                <a:cs typeface="Times New Roman" panose="02020603050405020304" pitchFamily="18" charset="0"/>
              </a:rPr>
              <a:t>rovoked seizures, including acute symptomatic seizures or febrile seizures. </a:t>
            </a:r>
          </a:p>
          <a:p>
            <a:pPr>
              <a:lnSpc>
                <a:spcPct val="107000"/>
              </a:lnSpc>
              <a:spcAft>
                <a:spcPts val="800"/>
              </a:spcAft>
            </a:pPr>
            <a:r>
              <a:rPr lang="en-GB" sz="2600" dirty="0">
                <a:effectLst/>
                <a:latin typeface="Calibri" panose="020F0502020204030204" pitchFamily="34" charset="0"/>
                <a:ea typeface="Calibri" panose="020F0502020204030204" pitchFamily="34" charset="0"/>
                <a:cs typeface="Times New Roman" panose="02020603050405020304" pitchFamily="18" charset="0"/>
              </a:rPr>
              <a:t>Those whose epilepsy diagnosis was subsequently disproved </a:t>
            </a:r>
          </a:p>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P</a:t>
            </a:r>
            <a:r>
              <a:rPr lang="en-GB" sz="2600" dirty="0">
                <a:effectLst/>
                <a:latin typeface="Calibri" panose="020F0502020204030204" pitchFamily="34" charset="0"/>
                <a:ea typeface="Calibri" panose="020F0502020204030204" pitchFamily="34" charset="0"/>
                <a:cs typeface="Times New Roman" panose="02020603050405020304" pitchFamily="18" charset="0"/>
              </a:rPr>
              <a:t>atients without sufficient records on their early epilepsy (N=3)</a:t>
            </a:r>
            <a: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r>
            <a:br>
              <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endParaRPr lang="en-GB"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D33EA82-FD4F-5894-CBCD-42C6472030AF}"/>
              </a:ext>
            </a:extLst>
          </p:cNvPr>
          <p:cNvSpPr/>
          <p:nvPr/>
        </p:nvSpPr>
        <p:spPr>
          <a:xfrm>
            <a:off x="3913308" y="3211392"/>
            <a:ext cx="493851" cy="335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0C3CB08A-DF46-5BE4-483D-712795AD8891}"/>
              </a:ext>
            </a:extLst>
          </p:cNvPr>
          <p:cNvSpPr txBox="1"/>
          <p:nvPr/>
        </p:nvSpPr>
        <p:spPr>
          <a:xfrm>
            <a:off x="198541" y="3211392"/>
            <a:ext cx="1789379" cy="1200329"/>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Based on the inclusion criteria of Symond’s et al., 2021</a:t>
            </a:r>
          </a:p>
        </p:txBody>
      </p:sp>
    </p:spTree>
    <p:extLst>
      <p:ext uri="{BB962C8B-B14F-4D97-AF65-F5344CB8AC3E}">
        <p14:creationId xmlns:p14="http://schemas.microsoft.com/office/powerpoint/2010/main" val="315440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E0BF35CA-8AA0-428F-ABED-5B77A6C3915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80" name="Straight Connector 79">
              <a:extLst>
                <a:ext uri="{FF2B5EF4-FFF2-40B4-BE49-F238E27FC236}">
                  <a16:creationId xmlns:a16="http://schemas.microsoft.com/office/drawing/2014/main" id="{FA4A156A-791B-4BD9-8452-A798A15D22C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1" name="Straight Connector 80">
              <a:extLst>
                <a:ext uri="{FF2B5EF4-FFF2-40B4-BE49-F238E27FC236}">
                  <a16:creationId xmlns:a16="http://schemas.microsoft.com/office/drawing/2014/main" id="{27652CB1-59D3-4DAB-AD45-8DFB738958E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82" name="Rectangle 23">
              <a:extLst>
                <a:ext uri="{FF2B5EF4-FFF2-40B4-BE49-F238E27FC236}">
                  <a16:creationId xmlns:a16="http://schemas.microsoft.com/office/drawing/2014/main" id="{83539C1B-883E-4130-95FA-2A6FD3E49A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5">
              <a:extLst>
                <a:ext uri="{FF2B5EF4-FFF2-40B4-BE49-F238E27FC236}">
                  <a16:creationId xmlns:a16="http://schemas.microsoft.com/office/drawing/2014/main" id="{244CEE5F-144C-437F-9472-22EE3E3D1C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0621BB31-AA71-4E9B-8854-3C62F162FE1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5" name="Rectangle 27">
              <a:extLst>
                <a:ext uri="{FF2B5EF4-FFF2-40B4-BE49-F238E27FC236}">
                  <a16:creationId xmlns:a16="http://schemas.microsoft.com/office/drawing/2014/main" id="{5336141D-E3C6-4E7B-8923-B31C3E16F0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6" name="Rectangle 28">
              <a:extLst>
                <a:ext uri="{FF2B5EF4-FFF2-40B4-BE49-F238E27FC236}">
                  <a16:creationId xmlns:a16="http://schemas.microsoft.com/office/drawing/2014/main" id="{F113BE6F-9D13-4E70-B7AB-C8CC2546AD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9">
              <a:extLst>
                <a:ext uri="{FF2B5EF4-FFF2-40B4-BE49-F238E27FC236}">
                  <a16:creationId xmlns:a16="http://schemas.microsoft.com/office/drawing/2014/main" id="{FBEB82C3-C636-4A90-B9A5-905EC38E01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8" name="Isosceles Triangle 87">
              <a:extLst>
                <a:ext uri="{FF2B5EF4-FFF2-40B4-BE49-F238E27FC236}">
                  <a16:creationId xmlns:a16="http://schemas.microsoft.com/office/drawing/2014/main" id="{646B4C4A-5A81-43CF-93ED-5FA59D5BE76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id="{C3715C1A-EBA1-41A6-AC20-D6A7C48717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2B4175AB-F72D-AD9A-6721-D9924B954D22}"/>
              </a:ext>
            </a:extLst>
          </p:cNvPr>
          <p:cNvSpPr>
            <a:spLocks noGrp="1"/>
          </p:cNvSpPr>
          <p:nvPr>
            <p:ph type="title"/>
          </p:nvPr>
        </p:nvSpPr>
        <p:spPr>
          <a:xfrm>
            <a:off x="4974337" y="1265314"/>
            <a:ext cx="4396674" cy="3249131"/>
          </a:xfrm>
        </p:spPr>
        <p:txBody>
          <a:bodyPr vert="horz" lIns="91440" tIns="45720" rIns="91440" bIns="45720" rtlCol="0" anchor="b">
            <a:normAutofit/>
          </a:bodyPr>
          <a:lstStyle/>
          <a:p>
            <a:r>
              <a:rPr lang="en-US" sz="7200" dirty="0"/>
              <a:t>Results</a:t>
            </a:r>
            <a:endParaRPr lang="en-US" sz="5400" dirty="0"/>
          </a:p>
        </p:txBody>
      </p:sp>
      <p:sp>
        <p:nvSpPr>
          <p:cNvPr id="91" name="Isosceles Triangle 90">
            <a:extLst>
              <a:ext uri="{FF2B5EF4-FFF2-40B4-BE49-F238E27FC236}">
                <a16:creationId xmlns:a16="http://schemas.microsoft.com/office/drawing/2014/main" id="{03D271DD-C9EA-4985-BA0C-037A88FA30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Graphic 2" descr="Pie chart with solid fill">
            <a:extLst>
              <a:ext uri="{FF2B5EF4-FFF2-40B4-BE49-F238E27FC236}">
                <a16:creationId xmlns:a16="http://schemas.microsoft.com/office/drawing/2014/main" id="{0775BDDA-53A2-7391-3FE9-BB9A5CD3ED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p:blipFill>
        <p:spPr>
          <a:xfrm>
            <a:off x="1047036" y="1708571"/>
            <a:ext cx="3765692" cy="3765692"/>
          </a:xfrm>
          <a:prstGeom prst="rect">
            <a:avLst/>
          </a:prstGeom>
        </p:spPr>
      </p:pic>
    </p:spTree>
    <p:extLst>
      <p:ext uri="{BB962C8B-B14F-4D97-AF65-F5344CB8AC3E}">
        <p14:creationId xmlns:p14="http://schemas.microsoft.com/office/powerpoint/2010/main" val="93045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C52ED567-06B3-4107-9773-BBB6BD78673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1920F5-8F22-8403-0887-63945F46C5DB}"/>
              </a:ext>
            </a:extLst>
          </p:cNvPr>
          <p:cNvSpPr>
            <a:spLocks noGrp="1"/>
          </p:cNvSpPr>
          <p:nvPr>
            <p:ph idx="1"/>
          </p:nvPr>
        </p:nvSpPr>
        <p:spPr>
          <a:xfrm>
            <a:off x="677334" y="1253067"/>
            <a:ext cx="6155266" cy="4351866"/>
          </a:xfrm>
        </p:spPr>
        <p:txBody>
          <a:bodyPr anchor="ctr">
            <a:normAutofit/>
          </a:bodyPr>
          <a:lstStyle/>
          <a:p>
            <a:endParaRPr lang="en-GB"/>
          </a:p>
        </p:txBody>
      </p:sp>
      <p:sp>
        <p:nvSpPr>
          <p:cNvPr id="25" name="Rectangle 9">
            <a:extLst>
              <a:ext uri="{FF2B5EF4-FFF2-40B4-BE49-F238E27FC236}">
                <a16:creationId xmlns:a16="http://schemas.microsoft.com/office/drawing/2014/main" id="{AF551D8B-3775-4477-88B7-7B7C350D34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0"/>
            <a:ext cx="465734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2" name="Straight Connector 11">
            <a:extLst>
              <a:ext uri="{FF2B5EF4-FFF2-40B4-BE49-F238E27FC236}">
                <a16:creationId xmlns:a16="http://schemas.microsoft.com/office/drawing/2014/main" id="{1A901C3D-CFAE-460D-BD0E-7D22164D7DF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590212" y="0"/>
            <a:ext cx="1059921" cy="6858000"/>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37C0EA9-1437-4437-9D20-2BBDA1AA9FF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721600" y="3721395"/>
            <a:ext cx="4345560" cy="3136604"/>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BB934D2B-85E2-4375-94EE-B66C16BF79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9B445E02-D785-4565-B842-9567BBC095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C153736-D102-4F57-9DE7-615AFC02B0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BA407A52-66F4-4CDE-A726-FF79F3EC34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8">
            <a:extLst>
              <a:ext uri="{FF2B5EF4-FFF2-40B4-BE49-F238E27FC236}">
                <a16:creationId xmlns:a16="http://schemas.microsoft.com/office/drawing/2014/main" id="{D28FFB34-4FC3-46F5-B900-D3B774FD0B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205F7B13-ACB5-46BE-8070-0431266B18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52A0D23-45DD-4DF4-ADE6-A81F409BB9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nvGrpSpPr>
          <p:cNvPr id="27" name="Group 26">
            <a:extLst>
              <a:ext uri="{FF2B5EF4-FFF2-40B4-BE49-F238E27FC236}">
                <a16:creationId xmlns:a16="http://schemas.microsoft.com/office/drawing/2014/main" id="{E49A84D0-04FA-7C8D-B5BF-F5C5A9EF5F59}"/>
              </a:ext>
            </a:extLst>
          </p:cNvPr>
          <p:cNvGrpSpPr/>
          <p:nvPr/>
        </p:nvGrpSpPr>
        <p:grpSpPr>
          <a:xfrm>
            <a:off x="346466" y="782763"/>
            <a:ext cx="6926401" cy="5356780"/>
            <a:chOff x="0" y="0"/>
            <a:chExt cx="4775200" cy="3263265"/>
          </a:xfrm>
        </p:grpSpPr>
        <p:graphicFrame>
          <p:nvGraphicFramePr>
            <p:cNvPr id="29" name="Chart 28">
              <a:extLst>
                <a:ext uri="{FF2B5EF4-FFF2-40B4-BE49-F238E27FC236}">
                  <a16:creationId xmlns:a16="http://schemas.microsoft.com/office/drawing/2014/main" id="{82595444-3F5E-4DF9-5C90-C8BFDFABF648}"/>
                </a:ext>
              </a:extLst>
            </p:cNvPr>
            <p:cNvGraphicFramePr/>
            <p:nvPr/>
          </p:nvGraphicFramePr>
          <p:xfrm>
            <a:off x="0" y="0"/>
            <a:ext cx="4775200" cy="2940050"/>
          </p:xfrm>
          <a:graphic>
            <a:graphicData uri="http://schemas.openxmlformats.org/drawingml/2006/chart">
              <c:chart xmlns:c="http://schemas.openxmlformats.org/drawingml/2006/chart" xmlns:r="http://schemas.openxmlformats.org/officeDocument/2006/relationships" r:id="rId3"/>
            </a:graphicData>
          </a:graphic>
        </p:graphicFrame>
        <p:sp>
          <p:nvSpPr>
            <p:cNvPr id="30" name="Text Box 23">
              <a:extLst>
                <a:ext uri="{FF2B5EF4-FFF2-40B4-BE49-F238E27FC236}">
                  <a16:creationId xmlns:a16="http://schemas.microsoft.com/office/drawing/2014/main" id="{F5881D49-E2B5-9EBC-C52C-E934CD9502DD}"/>
                </a:ext>
              </a:extLst>
            </p:cNvPr>
            <p:cNvSpPr txBox="1"/>
            <p:nvPr/>
          </p:nvSpPr>
          <p:spPr>
            <a:xfrm>
              <a:off x="0" y="2996565"/>
              <a:ext cx="4775200" cy="266700"/>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rmAutofit/>
            </a:bodyPr>
            <a:lstStyle/>
            <a:p>
              <a:pPr>
                <a:lnSpc>
                  <a:spcPct val="90000"/>
                </a:lnSpc>
                <a:spcAft>
                  <a:spcPts val="1000"/>
                </a:spcAft>
              </a:pPr>
              <a:r>
                <a:rPr lang="en-GB" i="1" dirty="0">
                  <a:solidFill>
                    <a:srgbClr val="373545"/>
                  </a:solidFill>
                  <a:effectLst/>
                  <a:latin typeface="Calibri" panose="020F0502020204030204" pitchFamily="34" charset="0"/>
                  <a:ea typeface="Calibri" panose="020F0502020204030204" pitchFamily="34" charset="0"/>
                  <a:cs typeface="Times New Roman" panose="02020603050405020304" pitchFamily="18" charset="0"/>
                </a:rPr>
                <a:t>Figure 1 - Age of child at first seizure</a:t>
              </a:r>
            </a:p>
          </p:txBody>
        </p:sp>
      </p:grpSp>
      <p:sp>
        <p:nvSpPr>
          <p:cNvPr id="31" name="Content Placeholder 2">
            <a:extLst>
              <a:ext uri="{FF2B5EF4-FFF2-40B4-BE49-F238E27FC236}">
                <a16:creationId xmlns:a16="http://schemas.microsoft.com/office/drawing/2014/main" id="{019362A7-7786-6F5E-F5D9-3D89C9C0880C}"/>
              </a:ext>
            </a:extLst>
          </p:cNvPr>
          <p:cNvSpPr txBox="1">
            <a:spLocks/>
          </p:cNvSpPr>
          <p:nvPr/>
        </p:nvSpPr>
        <p:spPr>
          <a:xfrm>
            <a:off x="7779328" y="2261634"/>
            <a:ext cx="4287832" cy="3440110"/>
          </a:xfrm>
          <a:prstGeom prst="rect">
            <a:avLst/>
          </a:prstGeom>
          <a:solidFill>
            <a:schemeClr val="tx2"/>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400" dirty="0">
                <a:solidFill>
                  <a:schemeClr val="bg1"/>
                </a:solidFill>
                <a:latin typeface="Calibri" panose="020F0502020204030204" pitchFamily="34" charset="0"/>
                <a:cs typeface="Calibri" panose="020F0502020204030204" pitchFamily="34" charset="0"/>
              </a:rPr>
              <a:t>30 patients (40%) met the inclusion criteria</a:t>
            </a:r>
          </a:p>
          <a:p>
            <a:r>
              <a:rPr lang="en-GB" sz="2400" dirty="0">
                <a:solidFill>
                  <a:schemeClr val="bg1"/>
                </a:solidFill>
                <a:latin typeface="Calibri" panose="020F0502020204030204" pitchFamily="34" charset="0"/>
                <a:cs typeface="Calibri" panose="020F0502020204030204" pitchFamily="34" charset="0"/>
              </a:rPr>
              <a:t>15 had an identified genetic aetiology</a:t>
            </a:r>
          </a:p>
          <a:p>
            <a:r>
              <a:rPr lang="en-GB"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Seven different epilepsy syndromes or complex conditions were recognised across 14 patients</a:t>
            </a:r>
          </a:p>
        </p:txBody>
      </p:sp>
      <p:sp>
        <p:nvSpPr>
          <p:cNvPr id="4" name="TextBox 3">
            <a:extLst>
              <a:ext uri="{FF2B5EF4-FFF2-40B4-BE49-F238E27FC236}">
                <a16:creationId xmlns:a16="http://schemas.microsoft.com/office/drawing/2014/main" id="{A0D3ACAD-D743-EF01-EFF1-0FDBD8C295E8}"/>
              </a:ext>
            </a:extLst>
          </p:cNvPr>
          <p:cNvSpPr txBox="1"/>
          <p:nvPr/>
        </p:nvSpPr>
        <p:spPr>
          <a:xfrm>
            <a:off x="7721600" y="1579687"/>
            <a:ext cx="3589866" cy="523220"/>
          </a:xfrm>
          <a:prstGeom prst="rect">
            <a:avLst/>
          </a:prstGeom>
          <a:noFill/>
        </p:spPr>
        <p:txBody>
          <a:bodyPr wrap="square" rtlCol="0">
            <a:spAutoFit/>
          </a:bodyPr>
          <a:lstStyle/>
          <a:p>
            <a:r>
              <a:rPr lang="en-GB" sz="2800" b="1" dirty="0">
                <a:solidFill>
                  <a:schemeClr val="bg1"/>
                </a:solidFill>
              </a:rPr>
              <a:t>Phenotypes</a:t>
            </a:r>
            <a:endParaRPr lang="en-GB" sz="2000" b="1" dirty="0">
              <a:solidFill>
                <a:schemeClr val="bg1"/>
              </a:solidFill>
            </a:endParaRPr>
          </a:p>
        </p:txBody>
      </p:sp>
    </p:spTree>
    <p:extLst>
      <p:ext uri="{BB962C8B-B14F-4D97-AF65-F5344CB8AC3E}">
        <p14:creationId xmlns:p14="http://schemas.microsoft.com/office/powerpoint/2010/main" val="4112233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2" name="Picture 1">
            <a:extLst>
              <a:ext uri="{FF2B5EF4-FFF2-40B4-BE49-F238E27FC236}">
                <a16:creationId xmlns:a16="http://schemas.microsoft.com/office/drawing/2014/main" id="{6CA98E2B-A108-ADAC-005C-1C1949CE48BC}"/>
              </a:ext>
            </a:extLst>
          </p:cNvPr>
          <p:cNvPicPr>
            <a:picLocks noChangeAspect="1"/>
          </p:cNvPicPr>
          <p:nvPr/>
        </p:nvPicPr>
        <p:blipFill>
          <a:blip r:embed="rId3"/>
          <a:stretch>
            <a:fillRect/>
          </a:stretch>
        </p:blipFill>
        <p:spPr>
          <a:xfrm>
            <a:off x="1287388" y="390042"/>
            <a:ext cx="9617224" cy="6077916"/>
          </a:xfrm>
          <a:prstGeom prst="rect">
            <a:avLst/>
          </a:prstGeom>
        </p:spPr>
      </p:pic>
    </p:spTree>
    <p:extLst>
      <p:ext uri="{BB962C8B-B14F-4D97-AF65-F5344CB8AC3E}">
        <p14:creationId xmlns:p14="http://schemas.microsoft.com/office/powerpoint/2010/main" val="2847479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8CA4BE6-D87B-4FBC-B31F-59A357888ED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72B4405F-76DE-4AC0-BD1D-A96966E67C8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6E603F4-830C-41C8-B190-EA5DFBE86B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A0DDBA0B-366F-4C69-9019-2C8C6C8D4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0077DE17-D75F-4B3D-9E90-E86CC11EA4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9AD7005-6B7A-4354-A09D-400392A4A8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DC9F611A-FF73-46B5-BC7E-CDA5B160BC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00D7998D-5B0F-47DC-A960-32F6B971D02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6E50126A-F4B3-45DC-AE8D-1050D57955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F6B74BB4-4C3B-46A1-80F1-D68D320012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6DC69A65-C5F5-4818-8AE4-7BDEC091AD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3" name="Picture 2" descr="Chart, bar chart&#10;&#10;Description automatically generated">
            <a:extLst>
              <a:ext uri="{FF2B5EF4-FFF2-40B4-BE49-F238E27FC236}">
                <a16:creationId xmlns:a16="http://schemas.microsoft.com/office/drawing/2014/main" id="{0D0527D1-F514-FCF8-3ADB-0650C49EA45B}"/>
              </a:ext>
            </a:extLst>
          </p:cNvPr>
          <p:cNvPicPr>
            <a:picLocks noChangeAspect="1"/>
          </p:cNvPicPr>
          <p:nvPr/>
        </p:nvPicPr>
        <p:blipFill>
          <a:blip r:embed="rId3"/>
          <a:stretch>
            <a:fillRect/>
          </a:stretch>
        </p:blipFill>
        <p:spPr>
          <a:xfrm>
            <a:off x="267392" y="205634"/>
            <a:ext cx="10895908" cy="5811702"/>
          </a:xfrm>
          <a:prstGeom prst="rect">
            <a:avLst/>
          </a:prstGeom>
        </p:spPr>
      </p:pic>
      <p:sp>
        <p:nvSpPr>
          <p:cNvPr id="4" name="TextBox 3">
            <a:extLst>
              <a:ext uri="{FF2B5EF4-FFF2-40B4-BE49-F238E27FC236}">
                <a16:creationId xmlns:a16="http://schemas.microsoft.com/office/drawing/2014/main" id="{DB425BD1-5719-434E-3544-96F8B405DB96}"/>
              </a:ext>
            </a:extLst>
          </p:cNvPr>
          <p:cNvSpPr txBox="1"/>
          <p:nvPr/>
        </p:nvSpPr>
        <p:spPr>
          <a:xfrm>
            <a:off x="677334" y="6159500"/>
            <a:ext cx="3526366" cy="400110"/>
          </a:xfrm>
          <a:prstGeom prst="rect">
            <a:avLst/>
          </a:prstGeom>
          <a:noFill/>
        </p:spPr>
        <p:txBody>
          <a:bodyPr wrap="square" rtlCol="0">
            <a:spAutoFit/>
          </a:bodyPr>
          <a:lstStyle/>
          <a:p>
            <a:r>
              <a:rPr lang="en-GB" sz="2000" dirty="0"/>
              <a:t>Symond’s et al., Brain (2019)</a:t>
            </a:r>
          </a:p>
        </p:txBody>
      </p:sp>
      <p:sp>
        <p:nvSpPr>
          <p:cNvPr id="5" name="Rectangle 4">
            <a:extLst>
              <a:ext uri="{FF2B5EF4-FFF2-40B4-BE49-F238E27FC236}">
                <a16:creationId xmlns:a16="http://schemas.microsoft.com/office/drawing/2014/main" id="{97380324-995F-2C52-2311-E3F85004C4F7}"/>
              </a:ext>
            </a:extLst>
          </p:cNvPr>
          <p:cNvSpPr/>
          <p:nvPr/>
        </p:nvSpPr>
        <p:spPr>
          <a:xfrm>
            <a:off x="7649464" y="1078068"/>
            <a:ext cx="4275144" cy="1182833"/>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a:latin typeface="Calibri" panose="020F0502020204030204" pitchFamily="34" charset="0"/>
                <a:cs typeface="Calibri" panose="020F0502020204030204" pitchFamily="34" charset="0"/>
              </a:rPr>
              <a:t>“Single-gene disorders accounted for a quarter of the seizure disorders in this cohort”</a:t>
            </a:r>
            <a:endParaRPr lang="en-US" sz="2200" dirty="0">
              <a:latin typeface="Calibri" panose="020F0502020204030204" pitchFamily="34" charset="0"/>
              <a:cs typeface="Calibri" panose="020F0502020204030204" pitchFamily="34" charset="0"/>
            </a:endParaRPr>
          </a:p>
        </p:txBody>
      </p:sp>
      <p:cxnSp>
        <p:nvCxnSpPr>
          <p:cNvPr id="9" name="Straight Arrow Connector 8">
            <a:extLst>
              <a:ext uri="{FF2B5EF4-FFF2-40B4-BE49-F238E27FC236}">
                <a16:creationId xmlns:a16="http://schemas.microsoft.com/office/drawing/2014/main" id="{CF3731C0-638C-4911-ED9C-9C65A5BBDB95}"/>
              </a:ext>
            </a:extLst>
          </p:cNvPr>
          <p:cNvCxnSpPr/>
          <p:nvPr/>
        </p:nvCxnSpPr>
        <p:spPr>
          <a:xfrm>
            <a:off x="448733" y="666206"/>
            <a:ext cx="77917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D1296A-C51E-4931-AD60-6C60FBE7F48A}"/>
              </a:ext>
            </a:extLst>
          </p:cNvPr>
          <p:cNvCxnSpPr>
            <a:cxnSpLocks/>
          </p:cNvCxnSpPr>
          <p:nvPr/>
        </p:nvCxnSpPr>
        <p:spPr>
          <a:xfrm>
            <a:off x="448733" y="4507799"/>
            <a:ext cx="68773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8ED81F0-0A6C-2766-E119-8443E016D4C0}"/>
              </a:ext>
            </a:extLst>
          </p:cNvPr>
          <p:cNvCxnSpPr>
            <a:cxnSpLocks/>
          </p:cNvCxnSpPr>
          <p:nvPr/>
        </p:nvCxnSpPr>
        <p:spPr>
          <a:xfrm>
            <a:off x="448733" y="4254138"/>
            <a:ext cx="68773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4A4E7501-7506-8272-6DE8-DE9B9D07BC69}"/>
              </a:ext>
            </a:extLst>
          </p:cNvPr>
          <p:cNvCxnSpPr>
            <a:cxnSpLocks/>
          </p:cNvCxnSpPr>
          <p:nvPr/>
        </p:nvCxnSpPr>
        <p:spPr>
          <a:xfrm>
            <a:off x="448733" y="2608217"/>
            <a:ext cx="579967"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87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0FE574DB2FBA4EA701DF61CF051452" ma:contentTypeVersion="12" ma:contentTypeDescription="Create a new document." ma:contentTypeScope="" ma:versionID="dcea78293becf44b1e282a06473716f2">
  <xsd:schema xmlns:xsd="http://www.w3.org/2001/XMLSchema" xmlns:xs="http://www.w3.org/2001/XMLSchema" xmlns:p="http://schemas.microsoft.com/office/2006/metadata/properties" xmlns:ns3="2bd6687f-24f1-41c0-9601-47c2a449c9cb" xmlns:ns4="849b7329-dde1-4617-996e-6a832259b434" targetNamespace="http://schemas.microsoft.com/office/2006/metadata/properties" ma:root="true" ma:fieldsID="717807655b86dacb357cd58e64580e62" ns3:_="" ns4:_="">
    <xsd:import namespace="2bd6687f-24f1-41c0-9601-47c2a449c9cb"/>
    <xsd:import namespace="849b7329-dde1-4617-996e-6a832259b43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d6687f-24f1-41c0-9601-47c2a449c9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9b7329-dde1-4617-996e-6a832259b43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E735A3-2FED-401E-9B67-59E41EE391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d6687f-24f1-41c0-9601-47c2a449c9cb"/>
    <ds:schemaRef ds:uri="849b7329-dde1-4617-996e-6a832259b4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8EAE32-2B8A-488D-A95D-E4220A3F3655}">
  <ds:schemaRefs>
    <ds:schemaRef ds:uri="http://schemas.microsoft.com/sharepoint/v3/contenttype/forms"/>
  </ds:schemaRefs>
</ds:datastoreItem>
</file>

<file path=customXml/itemProps3.xml><?xml version="1.0" encoding="utf-8"?>
<ds:datastoreItem xmlns:ds="http://schemas.openxmlformats.org/officeDocument/2006/customXml" ds:itemID="{EA42BB99-8D16-4340-90BA-6643B0D1061E}">
  <ds:schemaRefs>
    <ds:schemaRef ds:uri="http://purl.org/dc/elements/1.1/"/>
    <ds:schemaRef ds:uri="http://schemas.microsoft.com/office/2006/documentManagement/types"/>
    <ds:schemaRef ds:uri="http://purl.org/dc/dcmitype/"/>
    <ds:schemaRef ds:uri="http://schemas.microsoft.com/office/2006/metadata/properties"/>
    <ds:schemaRef ds:uri="2bd6687f-24f1-41c0-9601-47c2a449c9cb"/>
    <ds:schemaRef ds:uri="http://schemas.microsoft.com/office/infopath/2007/PartnerControls"/>
    <ds:schemaRef ds:uri="http://www.w3.org/XML/1998/namespace"/>
    <ds:schemaRef ds:uri="849b7329-dde1-4617-996e-6a832259b434"/>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Template>
  <TotalTime>1359</TotalTime>
  <Words>876</Words>
  <Application>Microsoft Office PowerPoint</Application>
  <PresentationFormat>Widescreen</PresentationFormat>
  <Paragraphs>112</Paragraphs>
  <Slides>25</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Symbol</vt:lpstr>
      <vt:lpstr>Times New Roman</vt:lpstr>
      <vt:lpstr>Trebuchet MS</vt:lpstr>
      <vt:lpstr>Wingdings 3</vt:lpstr>
      <vt:lpstr>Facet</vt:lpstr>
      <vt:lpstr>Early Childhood Epilepsies</vt:lpstr>
      <vt:lpstr>Definitions</vt:lpstr>
      <vt:lpstr>Symonds et al., 2019, 2021</vt:lpstr>
      <vt:lpstr>Inclusion criteria</vt:lpstr>
      <vt:lpstr>Exclusion criteria</vt:lpstr>
      <vt:lpstr>Results</vt:lpstr>
      <vt:lpstr>PowerPoint Presentation</vt:lpstr>
      <vt:lpstr>PowerPoint Presentation</vt:lpstr>
      <vt:lpstr>PowerPoint Presentation</vt:lpstr>
      <vt:lpstr>Neurodevelopment and cognitive difficulties</vt:lpstr>
      <vt:lpstr>Aetiology</vt:lpstr>
      <vt:lpstr>PowerPoint Presentation</vt:lpstr>
      <vt:lpstr>PowerPoint Presentation</vt:lpstr>
      <vt:lpstr>Types of genetic testing</vt:lpstr>
      <vt:lpstr>Acquired brain injuries</vt:lpstr>
      <vt:lpstr>Therapies and responses</vt:lpstr>
      <vt:lpstr>PowerPoint Presentation</vt:lpstr>
      <vt:lpstr>PowerPoint Presentation</vt:lpstr>
      <vt:lpstr>Other therapeutic options</vt:lpstr>
      <vt:lpstr>Disease burden</vt:lpstr>
      <vt:lpstr>Conclusions</vt:lpstr>
      <vt:lpstr>Any Questions?</vt:lpstr>
      <vt:lpstr>Appendix</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Developmental epileptic encephalopathies</dc:title>
  <dc:creator>Ellie Davis</dc:creator>
  <cp:lastModifiedBy>conf</cp:lastModifiedBy>
  <cp:revision>5</cp:revision>
  <dcterms:created xsi:type="dcterms:W3CDTF">2022-05-12T15:47:56Z</dcterms:created>
  <dcterms:modified xsi:type="dcterms:W3CDTF">2022-10-20T12:19:44Z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0x010100670FE574DB2FBA4EA701DF61CF051452</vt:lpwstr>
  </property>
</Properties>
</file>