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Lst>
  <p:notesMasterIdLst>
    <p:notesMasterId r:id="rId8"/>
  </p:notesMasterIdLst>
  <p:handoutMasterIdLst>
    <p:handoutMasterId r:id="rId9"/>
  </p:handoutMasterIdLst>
  <p:sldIdLst>
    <p:sldId id="256" r:id="rId5"/>
    <p:sldId id="257" r:id="rId6"/>
    <p:sldId id="258" r:id="rId7"/>
  </p:sldIdLst>
  <p:sldSz cx="9144000" cy="6858000" type="screen4x3"/>
  <p:notesSz cx="672465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1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8"/>
    <a:srgbClr val="004C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A2761-F524-4A05-B1FF-2606FAE034A3}" v="9" dt="2022-10-19T14:42:31.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6" d="100"/>
          <a:sy n="176" d="100"/>
        </p:scale>
        <p:origin x="1360"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1" d="100"/>
          <a:sy n="81" d="100"/>
        </p:scale>
        <p:origin x="4014" y="108"/>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EBEDC-0EAD-F04A-BD98-3D31636D1409}"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GB"/>
        </a:p>
      </dgm:t>
    </dgm:pt>
    <dgm:pt modelId="{840B479C-5C0E-3A40-AB63-C26557001CC0}">
      <dgm:prSet phldrT="[Text]"/>
      <dgm:spPr/>
      <dgm:t>
        <a:bodyPr/>
        <a:lstStyle/>
        <a:p>
          <a:r>
            <a:rPr lang="en-GB" dirty="0"/>
            <a:t>Predisposed patient (?allelic variations in cytokine pathways)</a:t>
          </a:r>
        </a:p>
      </dgm:t>
    </dgm:pt>
    <dgm:pt modelId="{5D15AEE6-7AF9-F244-85C4-934F11C3DEA6}" type="parTrans" cxnId="{BC286C8B-F81C-0E4D-A62C-1DF2DF66D414}">
      <dgm:prSet/>
      <dgm:spPr/>
      <dgm:t>
        <a:bodyPr/>
        <a:lstStyle/>
        <a:p>
          <a:endParaRPr lang="en-GB"/>
        </a:p>
      </dgm:t>
    </dgm:pt>
    <dgm:pt modelId="{4ED96C5B-80C5-294C-8BE6-383D15832D84}" type="sibTrans" cxnId="{BC286C8B-F81C-0E4D-A62C-1DF2DF66D414}">
      <dgm:prSet/>
      <dgm:spPr/>
      <dgm:t>
        <a:bodyPr/>
        <a:lstStyle/>
        <a:p>
          <a:endParaRPr lang="en-GB"/>
        </a:p>
      </dgm:t>
    </dgm:pt>
    <dgm:pt modelId="{13E6326C-D121-3C44-BF49-25084DD863DB}">
      <dgm:prSet phldrT="[Text]"/>
      <dgm:spPr/>
      <dgm:t>
        <a:bodyPr/>
        <a:lstStyle/>
        <a:p>
          <a:r>
            <a:rPr lang="en-GB" dirty="0"/>
            <a:t>Nonspecific infection</a:t>
          </a:r>
        </a:p>
      </dgm:t>
    </dgm:pt>
    <dgm:pt modelId="{83FFA5CD-B66E-FE4D-83FA-F7D22A96A4E4}" type="parTrans" cxnId="{4683C1C7-4979-DB45-8C07-61F03AC63EC0}">
      <dgm:prSet/>
      <dgm:spPr/>
      <dgm:t>
        <a:bodyPr/>
        <a:lstStyle/>
        <a:p>
          <a:endParaRPr lang="en-GB"/>
        </a:p>
      </dgm:t>
    </dgm:pt>
    <dgm:pt modelId="{97061B37-7C6A-0042-9228-B0F8886FB09B}" type="sibTrans" cxnId="{4683C1C7-4979-DB45-8C07-61F03AC63EC0}">
      <dgm:prSet/>
      <dgm:spPr/>
      <dgm:t>
        <a:bodyPr/>
        <a:lstStyle/>
        <a:p>
          <a:endParaRPr lang="en-GB"/>
        </a:p>
      </dgm:t>
    </dgm:pt>
    <dgm:pt modelId="{5FC56FED-5C43-274C-9122-14C2AB41FE45}">
      <dgm:prSet phldrT="[Text]"/>
      <dgm:spPr/>
      <dgm:t>
        <a:bodyPr/>
        <a:lstStyle/>
        <a:p>
          <a:r>
            <a:rPr lang="en-GB" dirty="0"/>
            <a:t>Reduced seizure threshold</a:t>
          </a:r>
        </a:p>
      </dgm:t>
    </dgm:pt>
    <dgm:pt modelId="{9A413FAB-166C-A442-8136-E2E83BA93E61}" type="parTrans" cxnId="{95522BC1-59CC-314D-B970-5B9E1B55CBBC}">
      <dgm:prSet/>
      <dgm:spPr/>
      <dgm:t>
        <a:bodyPr/>
        <a:lstStyle/>
        <a:p>
          <a:endParaRPr lang="en-GB"/>
        </a:p>
      </dgm:t>
    </dgm:pt>
    <dgm:pt modelId="{BF459A43-87E1-644E-963C-6BDF2C599F01}" type="sibTrans" cxnId="{95522BC1-59CC-314D-B970-5B9E1B55CBBC}">
      <dgm:prSet/>
      <dgm:spPr/>
      <dgm:t>
        <a:bodyPr/>
        <a:lstStyle/>
        <a:p>
          <a:endParaRPr lang="en-GB"/>
        </a:p>
      </dgm:t>
    </dgm:pt>
    <dgm:pt modelId="{372A3B26-BCBF-3A43-8802-D8CF214316EA}">
      <dgm:prSet phldrT="[Text]"/>
      <dgm:spPr/>
      <dgm:t>
        <a:bodyPr/>
        <a:lstStyle/>
        <a:p>
          <a:r>
            <a:rPr lang="en-GB" dirty="0"/>
            <a:t>Further uncontrolled CNS inflammatory response +/- mitochondrial dysfunction/synaptic plasticity</a:t>
          </a:r>
        </a:p>
      </dgm:t>
    </dgm:pt>
    <dgm:pt modelId="{1F6177CB-C58E-0E49-A3A0-C517BF7C6372}" type="parTrans" cxnId="{B04AEDD4-EAA5-F342-BA52-F9D018C7AC59}">
      <dgm:prSet/>
      <dgm:spPr/>
      <dgm:t>
        <a:bodyPr/>
        <a:lstStyle/>
        <a:p>
          <a:endParaRPr lang="en-GB"/>
        </a:p>
      </dgm:t>
    </dgm:pt>
    <dgm:pt modelId="{529FC2DB-619C-3F41-A311-66E6F6768F48}" type="sibTrans" cxnId="{B04AEDD4-EAA5-F342-BA52-F9D018C7AC59}">
      <dgm:prSet/>
      <dgm:spPr/>
      <dgm:t>
        <a:bodyPr/>
        <a:lstStyle/>
        <a:p>
          <a:endParaRPr lang="en-GB"/>
        </a:p>
      </dgm:t>
    </dgm:pt>
    <dgm:pt modelId="{7D40FA72-7E87-F645-8245-09CB3BDF13BC}">
      <dgm:prSet phldrT="[Text]"/>
      <dgm:spPr/>
      <dgm:t>
        <a:bodyPr/>
        <a:lstStyle/>
        <a:p>
          <a:r>
            <a:rPr lang="en-GB" dirty="0"/>
            <a:t>Inflammatory cascade (could take days)</a:t>
          </a:r>
        </a:p>
      </dgm:t>
    </dgm:pt>
    <dgm:pt modelId="{B2BD60B1-9148-A84F-BA9F-BF958DE33774}" type="parTrans" cxnId="{5754B3AF-1925-6E4D-BF88-3C55B7FC2033}">
      <dgm:prSet/>
      <dgm:spPr/>
      <dgm:t>
        <a:bodyPr/>
        <a:lstStyle/>
        <a:p>
          <a:endParaRPr lang="en-GB"/>
        </a:p>
      </dgm:t>
    </dgm:pt>
    <dgm:pt modelId="{D2D72132-FD24-2E46-A495-C3998185F477}" type="sibTrans" cxnId="{5754B3AF-1925-6E4D-BF88-3C55B7FC2033}">
      <dgm:prSet/>
      <dgm:spPr/>
      <dgm:t>
        <a:bodyPr/>
        <a:lstStyle/>
        <a:p>
          <a:endParaRPr lang="en-GB"/>
        </a:p>
      </dgm:t>
    </dgm:pt>
    <dgm:pt modelId="{59493F81-F4FF-2D46-B2CA-CAABBF74583A}">
      <dgm:prSet phldrT="[Text]"/>
      <dgm:spPr/>
      <dgm:t>
        <a:bodyPr/>
        <a:lstStyle/>
        <a:p>
          <a:r>
            <a:rPr lang="en-GB" dirty="0"/>
            <a:t>Refractory seizures</a:t>
          </a:r>
          <a:r>
            <a:rPr lang="en-US" baseline="30000" dirty="0"/>
            <a:t>2</a:t>
          </a:r>
          <a:endParaRPr lang="en-GB" dirty="0"/>
        </a:p>
      </dgm:t>
    </dgm:pt>
    <dgm:pt modelId="{B072C1D7-44D8-7045-B57C-06DEC5BBE414}" type="parTrans" cxnId="{20A16BBF-EB0D-3045-A0B7-EE68B19F1D40}">
      <dgm:prSet/>
      <dgm:spPr/>
      <dgm:t>
        <a:bodyPr/>
        <a:lstStyle/>
        <a:p>
          <a:endParaRPr lang="en-GB"/>
        </a:p>
      </dgm:t>
    </dgm:pt>
    <dgm:pt modelId="{6E843136-91F7-8B49-833D-423077C50ACA}" type="sibTrans" cxnId="{20A16BBF-EB0D-3045-A0B7-EE68B19F1D40}">
      <dgm:prSet/>
      <dgm:spPr/>
      <dgm:t>
        <a:bodyPr/>
        <a:lstStyle/>
        <a:p>
          <a:endParaRPr lang="en-GB"/>
        </a:p>
      </dgm:t>
    </dgm:pt>
    <dgm:pt modelId="{BBCBC904-0962-3F4D-9BCA-6A0B426F7D9A}" type="pres">
      <dgm:prSet presAssocID="{A3EEBEDC-0EAD-F04A-BD98-3D31636D1409}" presName="Name0" presStyleCnt="0">
        <dgm:presLayoutVars>
          <dgm:chMax val="7"/>
          <dgm:chPref val="5"/>
        </dgm:presLayoutVars>
      </dgm:prSet>
      <dgm:spPr/>
    </dgm:pt>
    <dgm:pt modelId="{64F441B4-E99E-794B-ACCC-D40D38789ACB}" type="pres">
      <dgm:prSet presAssocID="{A3EEBEDC-0EAD-F04A-BD98-3D31636D1409}" presName="arrowNode" presStyleLbl="node1" presStyleIdx="0" presStyleCnt="1"/>
      <dgm:spPr>
        <a:gradFill flip="none" rotWithShape="1">
          <a:gsLst>
            <a:gs pos="0">
              <a:srgbClr val="FF0000"/>
            </a:gs>
            <a:gs pos="48000">
              <a:schemeClr val="accent2">
                <a:lumMod val="97000"/>
                <a:lumOff val="3000"/>
              </a:schemeClr>
            </a:gs>
            <a:gs pos="99000">
              <a:schemeClr val="accent4"/>
            </a:gs>
          </a:gsLst>
          <a:lin ang="16200000" scaled="1"/>
          <a:tileRect/>
        </a:gradFill>
      </dgm:spPr>
    </dgm:pt>
    <dgm:pt modelId="{A239E7BB-3EF6-9143-98D0-B8C42FF065D6}" type="pres">
      <dgm:prSet presAssocID="{840B479C-5C0E-3A40-AB63-C26557001CC0}" presName="txNode1" presStyleLbl="revTx" presStyleIdx="0" presStyleCnt="6">
        <dgm:presLayoutVars>
          <dgm:bulletEnabled val="1"/>
        </dgm:presLayoutVars>
      </dgm:prSet>
      <dgm:spPr/>
    </dgm:pt>
    <dgm:pt modelId="{0C36FEC3-3EC7-6442-BA9E-005D8538015D}" type="pres">
      <dgm:prSet presAssocID="{13E6326C-D121-3C44-BF49-25084DD863DB}" presName="txNode2" presStyleLbl="revTx" presStyleIdx="1" presStyleCnt="6">
        <dgm:presLayoutVars>
          <dgm:bulletEnabled val="1"/>
        </dgm:presLayoutVars>
      </dgm:prSet>
      <dgm:spPr/>
    </dgm:pt>
    <dgm:pt modelId="{DC01DC47-77DA-564D-8E2B-2F41AFAE6322}" type="pres">
      <dgm:prSet presAssocID="{97061B37-7C6A-0042-9228-B0F8886FB09B}" presName="dotNode2" presStyleCnt="0"/>
      <dgm:spPr/>
    </dgm:pt>
    <dgm:pt modelId="{A455AAD1-53BD-C240-BD83-9E7BDD9FE9D7}" type="pres">
      <dgm:prSet presAssocID="{97061B37-7C6A-0042-9228-B0F8886FB09B}" presName="dotRepeatNode" presStyleLbl="fgShp" presStyleIdx="0" presStyleCnt="4"/>
      <dgm:spPr/>
    </dgm:pt>
    <dgm:pt modelId="{E13CB103-A03D-224C-B705-6C59D2B6074A}" type="pres">
      <dgm:prSet presAssocID="{7D40FA72-7E87-F645-8245-09CB3BDF13BC}" presName="txNode3" presStyleLbl="revTx" presStyleIdx="2" presStyleCnt="6">
        <dgm:presLayoutVars>
          <dgm:bulletEnabled val="1"/>
        </dgm:presLayoutVars>
      </dgm:prSet>
      <dgm:spPr/>
    </dgm:pt>
    <dgm:pt modelId="{CC27F4AC-40E3-B848-93AA-C912B46B9CCF}" type="pres">
      <dgm:prSet presAssocID="{D2D72132-FD24-2E46-A495-C3998185F477}" presName="dotNode3" presStyleCnt="0"/>
      <dgm:spPr/>
    </dgm:pt>
    <dgm:pt modelId="{8A364C95-9913-484C-9ECC-65414677C45F}" type="pres">
      <dgm:prSet presAssocID="{D2D72132-FD24-2E46-A495-C3998185F477}" presName="dotRepeatNode" presStyleLbl="fgShp" presStyleIdx="1" presStyleCnt="4"/>
      <dgm:spPr/>
    </dgm:pt>
    <dgm:pt modelId="{0031B0D9-D806-BA4F-97A8-E8F14A3650E3}" type="pres">
      <dgm:prSet presAssocID="{5FC56FED-5C43-274C-9122-14C2AB41FE45}" presName="txNode4" presStyleLbl="revTx" presStyleIdx="3" presStyleCnt="6">
        <dgm:presLayoutVars>
          <dgm:bulletEnabled val="1"/>
        </dgm:presLayoutVars>
      </dgm:prSet>
      <dgm:spPr/>
    </dgm:pt>
    <dgm:pt modelId="{FED3377B-2E03-CF40-84B6-16FCA4C0AD40}" type="pres">
      <dgm:prSet presAssocID="{BF459A43-87E1-644E-963C-6BDF2C599F01}" presName="dotNode4" presStyleCnt="0"/>
      <dgm:spPr/>
    </dgm:pt>
    <dgm:pt modelId="{EA525BAA-8D17-A744-AD61-42A2A27AAF46}" type="pres">
      <dgm:prSet presAssocID="{BF459A43-87E1-644E-963C-6BDF2C599F01}" presName="dotRepeatNode" presStyleLbl="fgShp" presStyleIdx="2" presStyleCnt="4"/>
      <dgm:spPr/>
    </dgm:pt>
    <dgm:pt modelId="{BB97C4B3-44DC-524C-B1EA-1ED184F87600}" type="pres">
      <dgm:prSet presAssocID="{372A3B26-BCBF-3A43-8802-D8CF214316EA}" presName="txNode5" presStyleLbl="revTx" presStyleIdx="4" presStyleCnt="6">
        <dgm:presLayoutVars>
          <dgm:bulletEnabled val="1"/>
        </dgm:presLayoutVars>
      </dgm:prSet>
      <dgm:spPr/>
    </dgm:pt>
    <dgm:pt modelId="{6F1D1B02-3ECE-8146-A65D-B64F3B071A68}" type="pres">
      <dgm:prSet presAssocID="{529FC2DB-619C-3F41-A311-66E6F6768F48}" presName="dotNode5" presStyleCnt="0"/>
      <dgm:spPr/>
    </dgm:pt>
    <dgm:pt modelId="{D59EDAFD-3CB4-B145-9895-F979FC021A36}" type="pres">
      <dgm:prSet presAssocID="{529FC2DB-619C-3F41-A311-66E6F6768F48}" presName="dotRepeatNode" presStyleLbl="fgShp" presStyleIdx="3" presStyleCnt="4"/>
      <dgm:spPr/>
    </dgm:pt>
    <dgm:pt modelId="{C9056042-F584-CD48-85F5-2E1A8413E40C}" type="pres">
      <dgm:prSet presAssocID="{59493F81-F4FF-2D46-B2CA-CAABBF74583A}" presName="txNode6" presStyleLbl="revTx" presStyleIdx="5" presStyleCnt="6">
        <dgm:presLayoutVars>
          <dgm:bulletEnabled val="1"/>
        </dgm:presLayoutVars>
      </dgm:prSet>
      <dgm:spPr/>
    </dgm:pt>
  </dgm:ptLst>
  <dgm:cxnLst>
    <dgm:cxn modelId="{978B740F-2912-DF40-BCA0-15786BBDF24B}" type="presOf" srcId="{372A3B26-BCBF-3A43-8802-D8CF214316EA}" destId="{BB97C4B3-44DC-524C-B1EA-1ED184F87600}" srcOrd="0" destOrd="0" presId="urn:microsoft.com/office/officeart/2009/3/layout/DescendingProcess"/>
    <dgm:cxn modelId="{CF8A5C24-C479-4C46-9D8A-CCC00279E3CA}" type="presOf" srcId="{840B479C-5C0E-3A40-AB63-C26557001CC0}" destId="{A239E7BB-3EF6-9143-98D0-B8C42FF065D6}" srcOrd="0" destOrd="0" presId="urn:microsoft.com/office/officeart/2009/3/layout/DescendingProcess"/>
    <dgm:cxn modelId="{5BAFBD38-ED9E-BB4A-9844-E38715FA0B57}" type="presOf" srcId="{7D40FA72-7E87-F645-8245-09CB3BDF13BC}" destId="{E13CB103-A03D-224C-B705-6C59D2B6074A}" srcOrd="0" destOrd="0" presId="urn:microsoft.com/office/officeart/2009/3/layout/DescendingProcess"/>
    <dgm:cxn modelId="{F644DC6A-A0A9-AC4E-A7D8-83822B6EB5B5}" type="presOf" srcId="{529FC2DB-619C-3F41-A311-66E6F6768F48}" destId="{D59EDAFD-3CB4-B145-9895-F979FC021A36}" srcOrd="0" destOrd="0" presId="urn:microsoft.com/office/officeart/2009/3/layout/DescendingProcess"/>
    <dgm:cxn modelId="{82E53A50-BA85-CB41-A209-1D6D769F03BA}" type="presOf" srcId="{D2D72132-FD24-2E46-A495-C3998185F477}" destId="{8A364C95-9913-484C-9ECC-65414677C45F}" srcOrd="0" destOrd="0" presId="urn:microsoft.com/office/officeart/2009/3/layout/DescendingProcess"/>
    <dgm:cxn modelId="{345BD27B-87A4-124F-B1C8-EFA50DAB2308}" type="presOf" srcId="{BF459A43-87E1-644E-963C-6BDF2C599F01}" destId="{EA525BAA-8D17-A744-AD61-42A2A27AAF46}" srcOrd="0" destOrd="0" presId="urn:microsoft.com/office/officeart/2009/3/layout/DescendingProcess"/>
    <dgm:cxn modelId="{BC286C8B-F81C-0E4D-A62C-1DF2DF66D414}" srcId="{A3EEBEDC-0EAD-F04A-BD98-3D31636D1409}" destId="{840B479C-5C0E-3A40-AB63-C26557001CC0}" srcOrd="0" destOrd="0" parTransId="{5D15AEE6-7AF9-F244-85C4-934F11C3DEA6}" sibTransId="{4ED96C5B-80C5-294C-8BE6-383D15832D84}"/>
    <dgm:cxn modelId="{2EFF089F-A22A-7040-B14F-1A22077939BE}" type="presOf" srcId="{13E6326C-D121-3C44-BF49-25084DD863DB}" destId="{0C36FEC3-3EC7-6442-BA9E-005D8538015D}" srcOrd="0" destOrd="0" presId="urn:microsoft.com/office/officeart/2009/3/layout/DescendingProcess"/>
    <dgm:cxn modelId="{BEC030AD-F751-2D46-A9BF-7C5CB9C81411}" type="presOf" srcId="{A3EEBEDC-0EAD-F04A-BD98-3D31636D1409}" destId="{BBCBC904-0962-3F4D-9BCA-6A0B426F7D9A}" srcOrd="0" destOrd="0" presId="urn:microsoft.com/office/officeart/2009/3/layout/DescendingProcess"/>
    <dgm:cxn modelId="{5754B3AF-1925-6E4D-BF88-3C55B7FC2033}" srcId="{A3EEBEDC-0EAD-F04A-BD98-3D31636D1409}" destId="{7D40FA72-7E87-F645-8245-09CB3BDF13BC}" srcOrd="2" destOrd="0" parTransId="{B2BD60B1-9148-A84F-BA9F-BF958DE33774}" sibTransId="{D2D72132-FD24-2E46-A495-C3998185F477}"/>
    <dgm:cxn modelId="{286AB4BE-B9E8-9B4F-8EAF-D557F61CC94C}" type="presOf" srcId="{97061B37-7C6A-0042-9228-B0F8886FB09B}" destId="{A455AAD1-53BD-C240-BD83-9E7BDD9FE9D7}" srcOrd="0" destOrd="0" presId="urn:microsoft.com/office/officeart/2009/3/layout/DescendingProcess"/>
    <dgm:cxn modelId="{20A16BBF-EB0D-3045-A0B7-EE68B19F1D40}" srcId="{A3EEBEDC-0EAD-F04A-BD98-3D31636D1409}" destId="{59493F81-F4FF-2D46-B2CA-CAABBF74583A}" srcOrd="5" destOrd="0" parTransId="{B072C1D7-44D8-7045-B57C-06DEC5BBE414}" sibTransId="{6E843136-91F7-8B49-833D-423077C50ACA}"/>
    <dgm:cxn modelId="{95522BC1-59CC-314D-B970-5B9E1B55CBBC}" srcId="{A3EEBEDC-0EAD-F04A-BD98-3D31636D1409}" destId="{5FC56FED-5C43-274C-9122-14C2AB41FE45}" srcOrd="3" destOrd="0" parTransId="{9A413FAB-166C-A442-8136-E2E83BA93E61}" sibTransId="{BF459A43-87E1-644E-963C-6BDF2C599F01}"/>
    <dgm:cxn modelId="{4683C1C7-4979-DB45-8C07-61F03AC63EC0}" srcId="{A3EEBEDC-0EAD-F04A-BD98-3D31636D1409}" destId="{13E6326C-D121-3C44-BF49-25084DD863DB}" srcOrd="1" destOrd="0" parTransId="{83FFA5CD-B66E-FE4D-83FA-F7D22A96A4E4}" sibTransId="{97061B37-7C6A-0042-9228-B0F8886FB09B}"/>
    <dgm:cxn modelId="{464EA7D2-2BBF-814E-9399-95C6424225E3}" type="presOf" srcId="{59493F81-F4FF-2D46-B2CA-CAABBF74583A}" destId="{C9056042-F584-CD48-85F5-2E1A8413E40C}" srcOrd="0" destOrd="0" presId="urn:microsoft.com/office/officeart/2009/3/layout/DescendingProcess"/>
    <dgm:cxn modelId="{B04AEDD4-EAA5-F342-BA52-F9D018C7AC59}" srcId="{A3EEBEDC-0EAD-F04A-BD98-3D31636D1409}" destId="{372A3B26-BCBF-3A43-8802-D8CF214316EA}" srcOrd="4" destOrd="0" parTransId="{1F6177CB-C58E-0E49-A3A0-C517BF7C6372}" sibTransId="{529FC2DB-619C-3F41-A311-66E6F6768F48}"/>
    <dgm:cxn modelId="{76FEBCF6-2162-E64C-8FFB-B92C42BB31E4}" type="presOf" srcId="{5FC56FED-5C43-274C-9122-14C2AB41FE45}" destId="{0031B0D9-D806-BA4F-97A8-E8F14A3650E3}" srcOrd="0" destOrd="0" presId="urn:microsoft.com/office/officeart/2009/3/layout/DescendingProcess"/>
    <dgm:cxn modelId="{BB4BC1E5-C8DD-D749-8B79-5847EC52CEB9}" type="presParOf" srcId="{BBCBC904-0962-3F4D-9BCA-6A0B426F7D9A}" destId="{64F441B4-E99E-794B-ACCC-D40D38789ACB}" srcOrd="0" destOrd="0" presId="urn:microsoft.com/office/officeart/2009/3/layout/DescendingProcess"/>
    <dgm:cxn modelId="{624E62B2-3AD5-EC40-BE26-3237FB1DC440}" type="presParOf" srcId="{BBCBC904-0962-3F4D-9BCA-6A0B426F7D9A}" destId="{A239E7BB-3EF6-9143-98D0-B8C42FF065D6}" srcOrd="1" destOrd="0" presId="urn:microsoft.com/office/officeart/2009/3/layout/DescendingProcess"/>
    <dgm:cxn modelId="{C63E6A79-D8B2-FD47-86A7-5401A7D63D54}" type="presParOf" srcId="{BBCBC904-0962-3F4D-9BCA-6A0B426F7D9A}" destId="{0C36FEC3-3EC7-6442-BA9E-005D8538015D}" srcOrd="2" destOrd="0" presId="urn:microsoft.com/office/officeart/2009/3/layout/DescendingProcess"/>
    <dgm:cxn modelId="{640B5879-2A35-B446-AB44-E78F44FA8797}" type="presParOf" srcId="{BBCBC904-0962-3F4D-9BCA-6A0B426F7D9A}" destId="{DC01DC47-77DA-564D-8E2B-2F41AFAE6322}" srcOrd="3" destOrd="0" presId="urn:microsoft.com/office/officeart/2009/3/layout/DescendingProcess"/>
    <dgm:cxn modelId="{B5E02AF1-7546-8E40-BADD-CC90F23389A1}" type="presParOf" srcId="{DC01DC47-77DA-564D-8E2B-2F41AFAE6322}" destId="{A455AAD1-53BD-C240-BD83-9E7BDD9FE9D7}" srcOrd="0" destOrd="0" presId="urn:microsoft.com/office/officeart/2009/3/layout/DescendingProcess"/>
    <dgm:cxn modelId="{900A8B3D-733A-3A4F-945B-94DD7C28CCEF}" type="presParOf" srcId="{BBCBC904-0962-3F4D-9BCA-6A0B426F7D9A}" destId="{E13CB103-A03D-224C-B705-6C59D2B6074A}" srcOrd="4" destOrd="0" presId="urn:microsoft.com/office/officeart/2009/3/layout/DescendingProcess"/>
    <dgm:cxn modelId="{15728791-E185-B441-9BFC-2D636B59F428}" type="presParOf" srcId="{BBCBC904-0962-3F4D-9BCA-6A0B426F7D9A}" destId="{CC27F4AC-40E3-B848-93AA-C912B46B9CCF}" srcOrd="5" destOrd="0" presId="urn:microsoft.com/office/officeart/2009/3/layout/DescendingProcess"/>
    <dgm:cxn modelId="{1571B46A-02FC-284A-8837-DED2C6C8CDA6}" type="presParOf" srcId="{CC27F4AC-40E3-B848-93AA-C912B46B9CCF}" destId="{8A364C95-9913-484C-9ECC-65414677C45F}" srcOrd="0" destOrd="0" presId="urn:microsoft.com/office/officeart/2009/3/layout/DescendingProcess"/>
    <dgm:cxn modelId="{C1907FA1-CC3A-F141-9E49-9046562318E5}" type="presParOf" srcId="{BBCBC904-0962-3F4D-9BCA-6A0B426F7D9A}" destId="{0031B0D9-D806-BA4F-97A8-E8F14A3650E3}" srcOrd="6" destOrd="0" presId="urn:microsoft.com/office/officeart/2009/3/layout/DescendingProcess"/>
    <dgm:cxn modelId="{2BA68E11-4AD8-CB4F-980F-04BE4DBF7953}" type="presParOf" srcId="{BBCBC904-0962-3F4D-9BCA-6A0B426F7D9A}" destId="{FED3377B-2E03-CF40-84B6-16FCA4C0AD40}" srcOrd="7" destOrd="0" presId="urn:microsoft.com/office/officeart/2009/3/layout/DescendingProcess"/>
    <dgm:cxn modelId="{D7CEAB07-0D44-BB4D-8081-21C8DDF1C8EF}" type="presParOf" srcId="{FED3377B-2E03-CF40-84B6-16FCA4C0AD40}" destId="{EA525BAA-8D17-A744-AD61-42A2A27AAF46}" srcOrd="0" destOrd="0" presId="urn:microsoft.com/office/officeart/2009/3/layout/DescendingProcess"/>
    <dgm:cxn modelId="{F9524E17-8752-0B40-AF46-4DB58FC92075}" type="presParOf" srcId="{BBCBC904-0962-3F4D-9BCA-6A0B426F7D9A}" destId="{BB97C4B3-44DC-524C-B1EA-1ED184F87600}" srcOrd="8" destOrd="0" presId="urn:microsoft.com/office/officeart/2009/3/layout/DescendingProcess"/>
    <dgm:cxn modelId="{56C72D3F-A4B9-6C4E-8334-986DBD7C8802}" type="presParOf" srcId="{BBCBC904-0962-3F4D-9BCA-6A0B426F7D9A}" destId="{6F1D1B02-3ECE-8146-A65D-B64F3B071A68}" srcOrd="9" destOrd="0" presId="urn:microsoft.com/office/officeart/2009/3/layout/DescendingProcess"/>
    <dgm:cxn modelId="{2FF72132-F293-F64F-A3AA-C070AFB37779}" type="presParOf" srcId="{6F1D1B02-3ECE-8146-A65D-B64F3B071A68}" destId="{D59EDAFD-3CB4-B145-9895-F979FC021A36}" srcOrd="0" destOrd="0" presId="urn:microsoft.com/office/officeart/2009/3/layout/DescendingProcess"/>
    <dgm:cxn modelId="{325F39FF-953F-FE47-89E0-B01EDF8942E3}" type="presParOf" srcId="{BBCBC904-0962-3F4D-9BCA-6A0B426F7D9A}" destId="{C9056042-F584-CD48-85F5-2E1A8413E40C}"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441B4-E99E-794B-ACCC-D40D38789ACB}">
      <dsp:nvSpPr>
        <dsp:cNvPr id="0" name=""/>
        <dsp:cNvSpPr/>
      </dsp:nvSpPr>
      <dsp:spPr>
        <a:xfrm rot="4396374">
          <a:off x="474380" y="786535"/>
          <a:ext cx="3412116" cy="2379526"/>
        </a:xfrm>
        <a:prstGeom prst="swooshArrow">
          <a:avLst>
            <a:gd name="adj1" fmla="val 16310"/>
            <a:gd name="adj2" fmla="val 31370"/>
          </a:avLst>
        </a:prstGeom>
        <a:gradFill flip="none" rotWithShape="1">
          <a:gsLst>
            <a:gs pos="0">
              <a:srgbClr val="FF0000"/>
            </a:gs>
            <a:gs pos="48000">
              <a:schemeClr val="accent2">
                <a:lumMod val="97000"/>
                <a:lumOff val="3000"/>
              </a:schemeClr>
            </a:gs>
            <a:gs pos="99000">
              <a:schemeClr val="accent4"/>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5AAD1-53BD-C240-BD83-9E7BDD9FE9D7}">
      <dsp:nvSpPr>
        <dsp:cNvPr id="0" name=""/>
        <dsp:cNvSpPr/>
      </dsp:nvSpPr>
      <dsp:spPr>
        <a:xfrm>
          <a:off x="1637352" y="1021351"/>
          <a:ext cx="86166" cy="8616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364C95-9913-484C-9ECC-65414677C45F}">
      <dsp:nvSpPr>
        <dsp:cNvPr id="0" name=""/>
        <dsp:cNvSpPr/>
      </dsp:nvSpPr>
      <dsp:spPr>
        <a:xfrm>
          <a:off x="2123877" y="1394871"/>
          <a:ext cx="86166" cy="8616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25BAA-8D17-A744-AD61-42A2A27AAF46}">
      <dsp:nvSpPr>
        <dsp:cNvPr id="0" name=""/>
        <dsp:cNvSpPr/>
      </dsp:nvSpPr>
      <dsp:spPr>
        <a:xfrm>
          <a:off x="2561272" y="1832029"/>
          <a:ext cx="86166" cy="8616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9E7BB-3EF6-9143-98D0-B8C42FF065D6}">
      <dsp:nvSpPr>
        <dsp:cNvPr id="0" name=""/>
        <dsp:cNvSpPr/>
      </dsp:nvSpPr>
      <dsp:spPr>
        <a:xfrm>
          <a:off x="245642" y="0"/>
          <a:ext cx="1608707" cy="63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marL="0" lvl="0" indent="0" algn="ctr" defTabSz="488950">
            <a:lnSpc>
              <a:spcPct val="90000"/>
            </a:lnSpc>
            <a:spcBef>
              <a:spcPct val="0"/>
            </a:spcBef>
            <a:spcAft>
              <a:spcPct val="35000"/>
            </a:spcAft>
            <a:buNone/>
          </a:pPr>
          <a:r>
            <a:rPr lang="en-GB" sz="1100" kern="1200" dirty="0"/>
            <a:t>Predisposed patient (?allelic variations in cytokine pathways)</a:t>
          </a:r>
        </a:p>
      </dsp:txBody>
      <dsp:txXfrm>
        <a:off x="245642" y="0"/>
        <a:ext cx="1608707" cy="632415"/>
      </dsp:txXfrm>
    </dsp:sp>
    <dsp:sp modelId="{0C36FEC3-3EC7-6442-BA9E-005D8538015D}">
      <dsp:nvSpPr>
        <dsp:cNvPr id="0" name=""/>
        <dsp:cNvSpPr/>
      </dsp:nvSpPr>
      <dsp:spPr>
        <a:xfrm>
          <a:off x="2202178" y="748226"/>
          <a:ext cx="2391321" cy="63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en-GB" sz="1100" kern="1200" dirty="0"/>
            <a:t>Nonspecific infection</a:t>
          </a:r>
        </a:p>
      </dsp:txBody>
      <dsp:txXfrm>
        <a:off x="2202178" y="748226"/>
        <a:ext cx="2391321" cy="632415"/>
      </dsp:txXfrm>
    </dsp:sp>
    <dsp:sp modelId="{E13CB103-A03D-224C-B705-6C59D2B6074A}">
      <dsp:nvSpPr>
        <dsp:cNvPr id="0" name=""/>
        <dsp:cNvSpPr/>
      </dsp:nvSpPr>
      <dsp:spPr>
        <a:xfrm>
          <a:off x="245642" y="1121747"/>
          <a:ext cx="1608707" cy="63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r" defTabSz="488950">
            <a:lnSpc>
              <a:spcPct val="90000"/>
            </a:lnSpc>
            <a:spcBef>
              <a:spcPct val="0"/>
            </a:spcBef>
            <a:spcAft>
              <a:spcPct val="35000"/>
            </a:spcAft>
            <a:buNone/>
          </a:pPr>
          <a:r>
            <a:rPr lang="en-GB" sz="1100" kern="1200" dirty="0"/>
            <a:t>Inflammatory cascade (could take days)</a:t>
          </a:r>
        </a:p>
      </dsp:txBody>
      <dsp:txXfrm>
        <a:off x="245642" y="1121747"/>
        <a:ext cx="1608707" cy="632415"/>
      </dsp:txXfrm>
    </dsp:sp>
    <dsp:sp modelId="{D59EDAFD-3CB4-B145-9895-F979FC021A36}">
      <dsp:nvSpPr>
        <dsp:cNvPr id="0" name=""/>
        <dsp:cNvSpPr/>
      </dsp:nvSpPr>
      <dsp:spPr>
        <a:xfrm>
          <a:off x="2877796" y="2313060"/>
          <a:ext cx="86166" cy="86166"/>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31B0D9-D806-BA4F-97A8-E8F14A3650E3}">
      <dsp:nvSpPr>
        <dsp:cNvPr id="0" name=""/>
        <dsp:cNvSpPr/>
      </dsp:nvSpPr>
      <dsp:spPr>
        <a:xfrm>
          <a:off x="2984793" y="1558904"/>
          <a:ext cx="1608707" cy="63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en-GB" sz="1100" kern="1200" dirty="0"/>
            <a:t>Reduced seizure threshold</a:t>
          </a:r>
        </a:p>
      </dsp:txBody>
      <dsp:txXfrm>
        <a:off x="2984793" y="1558904"/>
        <a:ext cx="1608707" cy="632415"/>
      </dsp:txXfrm>
    </dsp:sp>
    <dsp:sp modelId="{BB97C4B3-44DC-524C-B1EA-1ED184F87600}">
      <dsp:nvSpPr>
        <dsp:cNvPr id="0" name=""/>
        <dsp:cNvSpPr/>
      </dsp:nvSpPr>
      <dsp:spPr>
        <a:xfrm>
          <a:off x="245642" y="2039935"/>
          <a:ext cx="2391321" cy="63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r" defTabSz="488950">
            <a:lnSpc>
              <a:spcPct val="90000"/>
            </a:lnSpc>
            <a:spcBef>
              <a:spcPct val="0"/>
            </a:spcBef>
            <a:spcAft>
              <a:spcPct val="35000"/>
            </a:spcAft>
            <a:buNone/>
          </a:pPr>
          <a:r>
            <a:rPr lang="en-GB" sz="1100" kern="1200" dirty="0"/>
            <a:t>Further uncontrolled CNS inflammatory response +/- mitochondrial dysfunction/synaptic plasticity</a:t>
          </a:r>
        </a:p>
      </dsp:txBody>
      <dsp:txXfrm>
        <a:off x="245642" y="2039935"/>
        <a:ext cx="2391321" cy="632415"/>
      </dsp:txXfrm>
    </dsp:sp>
    <dsp:sp modelId="{C9056042-F584-CD48-85F5-2E1A8413E40C}">
      <dsp:nvSpPr>
        <dsp:cNvPr id="0" name=""/>
        <dsp:cNvSpPr/>
      </dsp:nvSpPr>
      <dsp:spPr>
        <a:xfrm>
          <a:off x="2419571" y="3320182"/>
          <a:ext cx="2173928" cy="63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0" indent="0" algn="ctr" defTabSz="488950">
            <a:lnSpc>
              <a:spcPct val="90000"/>
            </a:lnSpc>
            <a:spcBef>
              <a:spcPct val="0"/>
            </a:spcBef>
            <a:spcAft>
              <a:spcPct val="35000"/>
            </a:spcAft>
            <a:buNone/>
          </a:pPr>
          <a:r>
            <a:rPr lang="en-GB" sz="1100" kern="1200" dirty="0"/>
            <a:t>Refractory seizures</a:t>
          </a:r>
          <a:r>
            <a:rPr lang="en-US" sz="1100" kern="1200" baseline="30000" dirty="0"/>
            <a:t>2</a:t>
          </a:r>
          <a:endParaRPr lang="en-GB" sz="1100" kern="1200" dirty="0"/>
        </a:p>
      </dsp:txBody>
      <dsp:txXfrm>
        <a:off x="2419571" y="3320182"/>
        <a:ext cx="2173928" cy="632415"/>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8413" y="0"/>
            <a:ext cx="2914650" cy="493713"/>
          </a:xfrm>
          <a:prstGeom prst="rect">
            <a:avLst/>
          </a:prstGeom>
        </p:spPr>
        <p:txBody>
          <a:bodyPr vert="horz" lIns="91440" tIns="45720" rIns="91440" bIns="45720" rtlCol="0"/>
          <a:lstStyle>
            <a:lvl1pPr algn="r">
              <a:defRPr sz="1200"/>
            </a:lvl1pPr>
          </a:lstStyle>
          <a:p>
            <a:fld id="{2B88913D-8EA9-41F2-98D7-6E810CAB3237}" type="datetimeFigureOut">
              <a:rPr lang="en-GB" smtClean="0"/>
              <a:t>25/10/2022</a:t>
            </a:fld>
            <a:endParaRPr lang="en-GB"/>
          </a:p>
        </p:txBody>
      </p:sp>
      <p:sp>
        <p:nvSpPr>
          <p:cNvPr id="4" name="Footer Placeholder 3"/>
          <p:cNvSpPr>
            <a:spLocks noGrp="1"/>
          </p:cNvSpPr>
          <p:nvPr>
            <p:ph type="ftr" sz="quarter" idx="2"/>
          </p:nvPr>
        </p:nvSpPr>
        <p:spPr>
          <a:xfrm>
            <a:off x="0" y="9378950"/>
            <a:ext cx="2914650"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8413" y="9378950"/>
            <a:ext cx="2914650" cy="493713"/>
          </a:xfrm>
          <a:prstGeom prst="rect">
            <a:avLst/>
          </a:prstGeom>
        </p:spPr>
        <p:txBody>
          <a:bodyPr vert="horz" lIns="91440" tIns="45720" rIns="91440" bIns="45720" rtlCol="0" anchor="b"/>
          <a:lstStyle>
            <a:lvl1pPr algn="r">
              <a:defRPr sz="1200"/>
            </a:lvl1pPr>
          </a:lstStyle>
          <a:p>
            <a:fld id="{33BD1DF2-7343-4821-BE9A-908EAA920557}" type="slidenum">
              <a:rPr lang="en-GB" smtClean="0"/>
              <a:t>‹#›</a:t>
            </a:fld>
            <a:endParaRPr lang="en-GB"/>
          </a:p>
        </p:txBody>
      </p:sp>
    </p:spTree>
    <p:extLst>
      <p:ext uri="{BB962C8B-B14F-4D97-AF65-F5344CB8AC3E}">
        <p14:creationId xmlns:p14="http://schemas.microsoft.com/office/powerpoint/2010/main" val="2887311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8413" y="0"/>
            <a:ext cx="2914650" cy="495300"/>
          </a:xfrm>
          <a:prstGeom prst="rect">
            <a:avLst/>
          </a:prstGeom>
        </p:spPr>
        <p:txBody>
          <a:bodyPr vert="horz" lIns="91440" tIns="45720" rIns="91440" bIns="45720" rtlCol="0"/>
          <a:lstStyle>
            <a:lvl1pPr algn="r">
              <a:defRPr sz="1200"/>
            </a:lvl1pPr>
          </a:lstStyle>
          <a:p>
            <a:fld id="{75B51004-7112-49C6-93E2-BE0FE7E605E4}" type="datetimeFigureOut">
              <a:rPr lang="en-GB" smtClean="0"/>
              <a:t>25/10/2022</a:t>
            </a:fld>
            <a:endParaRPr lang="en-GB"/>
          </a:p>
        </p:txBody>
      </p:sp>
      <p:sp>
        <p:nvSpPr>
          <p:cNvPr id="4" name="Slide Image Placeholder 3"/>
          <p:cNvSpPr>
            <a:spLocks noGrp="1" noRot="1" noChangeAspect="1"/>
          </p:cNvSpPr>
          <p:nvPr>
            <p:ph type="sldImg" idx="2"/>
          </p:nvPr>
        </p:nvSpPr>
        <p:spPr>
          <a:xfrm>
            <a:off x="1141413" y="1235075"/>
            <a:ext cx="4441825"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51388"/>
            <a:ext cx="5378450" cy="38893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950"/>
            <a:ext cx="291465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8413" y="9378950"/>
            <a:ext cx="2914650" cy="495300"/>
          </a:xfrm>
          <a:prstGeom prst="rect">
            <a:avLst/>
          </a:prstGeom>
        </p:spPr>
        <p:txBody>
          <a:bodyPr vert="horz" lIns="91440" tIns="45720" rIns="91440" bIns="45720" rtlCol="0" anchor="b"/>
          <a:lstStyle>
            <a:lvl1pPr algn="r">
              <a:defRPr sz="1200"/>
            </a:lvl1pPr>
          </a:lstStyle>
          <a:p>
            <a:fld id="{D9B552B2-0279-4CAF-AD24-B8324FFD8193}" type="slidenum">
              <a:rPr lang="en-GB" smtClean="0"/>
              <a:t>‹#›</a:t>
            </a:fld>
            <a:endParaRPr lang="en-GB"/>
          </a:p>
        </p:txBody>
      </p:sp>
    </p:spTree>
    <p:extLst>
      <p:ext uri="{BB962C8B-B14F-4D97-AF65-F5344CB8AC3E}">
        <p14:creationId xmlns:p14="http://schemas.microsoft.com/office/powerpoint/2010/main" val="377393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nlinelibrary.wiley.com/doi/10.1111/epi.14022#epi14022-bib-002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onlinelibrary.wiley.com/doi/10.1111/epi.14022#epi14022-bib-0026"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onlinelibrary.wiley.com/doi/full/10.1111/dmcn.14553#dmcn14553-bib-0015" TargetMode="External"/><Relationship Id="rId3" Type="http://schemas.openxmlformats.org/officeDocument/2006/relationships/hyperlink" Target="https://onlinelibrary.wiley.com/doi/full/10.1111/dmcn.14553#dmcn14553-bib-0020" TargetMode="External"/><Relationship Id="rId7" Type="http://schemas.openxmlformats.org/officeDocument/2006/relationships/hyperlink" Target="https://onlinelibrary.wiley.com/doi/full/10.1111/dmcn.14553#dmcn14553-bib-001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onlinelibrary.wiley.com/doi/full/10.1111/dmcn.14553#dmcn14553-bib-0022" TargetMode="External"/><Relationship Id="rId5" Type="http://schemas.openxmlformats.org/officeDocument/2006/relationships/hyperlink" Target="https://onlinelibrary.wiley.com/doi/full/10.1111/dmcn.14553#dmcn14553-bib-0008" TargetMode="External"/><Relationship Id="rId4" Type="http://schemas.openxmlformats.org/officeDocument/2006/relationships/hyperlink" Target="https://onlinelibrary.wiley.com/doi/full/10.1111/dmcn.14553#dmcn14553-bib-0005" TargetMode="External"/><Relationship Id="rId9" Type="http://schemas.openxmlformats.org/officeDocument/2006/relationships/hyperlink" Target="https://onlinelibrary.wiley.com/doi/full/10.1111/dmcn.14553#dmcn14553-bib-002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onlinelibrary.wiley.com</a:t>
            </a:r>
            <a:r>
              <a:rPr lang="en-US" dirty="0"/>
              <a:t>/</a:t>
            </a:r>
            <a:r>
              <a:rPr lang="en-US" dirty="0" err="1"/>
              <a:t>doi</a:t>
            </a:r>
            <a:r>
              <a:rPr lang="en-US" dirty="0"/>
              <a:t>/10.1111/epi.17391</a:t>
            </a:r>
          </a:p>
          <a:p>
            <a:r>
              <a:rPr lang="en-US" dirty="0"/>
              <a:t>https://</a:t>
            </a:r>
            <a:r>
              <a:rPr lang="en-US" dirty="0" err="1"/>
              <a:t>onlinelibrary.wiley.com</a:t>
            </a:r>
            <a:r>
              <a:rPr lang="en-US" dirty="0"/>
              <a:t>/</a:t>
            </a:r>
            <a:r>
              <a:rPr lang="en-US" dirty="0" err="1"/>
              <a:t>doi</a:t>
            </a:r>
            <a:r>
              <a:rPr lang="en-US" dirty="0"/>
              <a:t>/10.1002/epi4.12447</a:t>
            </a:r>
          </a:p>
          <a:p>
            <a:r>
              <a:rPr lang="en-GB" dirty="0"/>
              <a:t>Prodromal phase 1-14 days prior to seizure </a:t>
            </a:r>
            <a:r>
              <a:rPr lang="en-GB" dirty="0" err="1"/>
              <a:t>onset.Prodromal</a:t>
            </a:r>
            <a:r>
              <a:rPr lang="en-GB" dirty="0"/>
              <a:t> symptoms  include confusion, fatigue, headache, recent mild febrile illness, behavioural changes, and memory </a:t>
            </a:r>
            <a:r>
              <a:rPr lang="en-GB" dirty="0" err="1"/>
              <a:t>symptoms.Fever</a:t>
            </a:r>
            <a:r>
              <a:rPr lang="en-GB" dirty="0"/>
              <a:t> may be low grade or absent, cessation of fever in about 50% patients prior to seizures</a:t>
            </a:r>
            <a:endParaRPr lang="en-US" dirty="0"/>
          </a:p>
          <a:p>
            <a:endParaRPr lang="en-US" dirty="0"/>
          </a:p>
          <a:p>
            <a:pPr marL="604012" indent="-604012" defTabSz="676909">
              <a:spcBef>
                <a:spcPts val="5300"/>
              </a:spcBef>
              <a:defRPr sz="5248"/>
            </a:pPr>
            <a:r>
              <a:rPr lang="en-GB" dirty="0"/>
              <a:t>Immune inflammatory mediated epileptic encephalopathy</a:t>
            </a:r>
          </a:p>
          <a:p>
            <a:pPr marL="604012" indent="-604012" defTabSz="676909">
              <a:spcBef>
                <a:spcPts val="5300"/>
              </a:spcBef>
              <a:defRPr sz="5248"/>
            </a:pPr>
            <a:r>
              <a:rPr lang="en-GB" dirty="0"/>
              <a:t>Intrathecal overproduction of pro inflammatory cytokines and chemokine with proconvulsive  activity</a:t>
            </a:r>
          </a:p>
          <a:p>
            <a:pPr marL="604012" indent="-604012" defTabSz="676909">
              <a:spcBef>
                <a:spcPts val="5300"/>
              </a:spcBef>
              <a:defRPr sz="5248"/>
            </a:pPr>
            <a:r>
              <a:rPr lang="en-GB" dirty="0"/>
              <a:t>Play between pro and anti inflammatory molecules results in delay of the onset of seizures from insult ( infection)</a:t>
            </a:r>
          </a:p>
          <a:p>
            <a:pPr marL="604012" indent="-604012" defTabSz="676909">
              <a:spcBef>
                <a:spcPts val="5300"/>
              </a:spcBef>
              <a:defRPr sz="5248"/>
            </a:pPr>
            <a:r>
              <a:rPr lang="en-GB" dirty="0"/>
              <a:t>Additional factors like mitochondrial dysfunction adds to RSE</a:t>
            </a:r>
          </a:p>
          <a:p>
            <a:pPr marL="604012" indent="-604012" defTabSz="676909">
              <a:spcBef>
                <a:spcPts val="5300"/>
              </a:spcBef>
              <a:defRPr sz="5248"/>
            </a:pPr>
            <a:r>
              <a:rPr lang="en-GB" dirty="0"/>
              <a:t>Factors- TNF,IL6,CXCL1,9,10,11,CCL 19</a:t>
            </a:r>
          </a:p>
          <a:p>
            <a:pPr marL="604012" indent="-604012" defTabSz="676909">
              <a:spcBef>
                <a:spcPts val="5300"/>
              </a:spcBef>
              <a:defRPr sz="5248"/>
            </a:pPr>
            <a:r>
              <a:rPr lang="en-GB" dirty="0"/>
              <a:t>Functional and genetic defect in IL 1 pathway </a:t>
            </a:r>
          </a:p>
          <a:p>
            <a:endParaRPr lang="en-US" dirty="0"/>
          </a:p>
          <a:p>
            <a:endParaRPr lang="en-US" dirty="0"/>
          </a:p>
          <a:p>
            <a:r>
              <a:rPr lang="en-GB" dirty="0"/>
              <a:t>A unifying mechanism that could account for the all the specific features of cryptogenic NORSE and FIRES is still lacking. It is, however, tempting to speculate that it might be caused by a fulminant inflammatory response in the CNS.</a:t>
            </a:r>
            <a:r>
              <a:rPr lang="en-GB" dirty="0">
                <a:hlinkClick r:id="rId3"/>
              </a:rPr>
              <a:t>25</a:t>
            </a:r>
            <a:r>
              <a:rPr lang="en-GB" dirty="0"/>
              <a:t> An intrathecal overproduction of proinflammatory cytokines and chemokines has been described in children with FIRES, and was not observed in the CSF of controls with other inflammatory and non-inflammatory neurological conditions.</a:t>
            </a:r>
            <a:r>
              <a:rPr lang="en-GB" dirty="0">
                <a:hlinkClick r:id="rId4"/>
              </a:rPr>
              <a:t>26</a:t>
            </a:r>
            <a:r>
              <a:rPr lang="en-GB" dirty="0"/>
              <a:t> Several of these molecules have proconvulsant activity. This accumulation could be the product of the activation of T cells, perivascular cells, and glia and could take several days, perhaps explaining the latency between the febrile episode and the onset of SE. However, it is currently unclear whether intrathecal inflammation is the cause or the consequence of the prolonged episode of refractory SE (RSE), as controls with RSE of noninflammatory origin were not studied. Furthermore, whether this cytokine storm is sufficient to explain a long-lasting severe episode of SE is also unclear, and additional mechanisms such as mitochondrial dysfunction or synaptic plasticity may occur.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47349-CCEE-7344-AFB9-4E77073470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96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with FIRES share common clinical characteristics, they are: previously typically developing children or adults presenting with a prodromal phase (usually a febrile illness, such as minor upper respiratory tract infection or gastroenteritis) 1 to 14 days before seizure onset and status epilepticus.</a:t>
            </a:r>
            <a:r>
              <a:rPr lang="en-GB" baseline="30000" dirty="0">
                <a:hlinkClick r:id="rId3"/>
              </a:rPr>
              <a:t>20</a:t>
            </a:r>
            <a:r>
              <a:rPr lang="en-GB" dirty="0"/>
              <a:t> During the infectious illness, fever may be low grade (median duration of 4d) or even absent, and fever cessation occurs at the time of first seizure in about half of patients.</a:t>
            </a:r>
            <a:r>
              <a:rPr lang="en-GB" baseline="30000" dirty="0">
                <a:hlinkClick r:id="rId3"/>
              </a:rPr>
              <a:t>20</a:t>
            </a:r>
            <a:endParaRPr lang="en-GB" dirty="0"/>
          </a:p>
          <a:p>
            <a:r>
              <a:rPr lang="en-GB" dirty="0"/>
              <a:t>Prodromal symptoms also precede the onset of NORSE in 60% of patients, and include confusion, fatigue, headache, recent mild febrile illness, behavioural changes, and memory symptoms.</a:t>
            </a:r>
            <a:r>
              <a:rPr lang="en-GB" baseline="30000" dirty="0">
                <a:hlinkClick r:id="rId4"/>
              </a:rPr>
              <a:t>5</a:t>
            </a:r>
            <a:r>
              <a:rPr lang="en-GB" baseline="30000" dirty="0"/>
              <a:t>, </a:t>
            </a:r>
            <a:r>
              <a:rPr lang="en-GB" baseline="30000" dirty="0">
                <a:hlinkClick r:id="rId5"/>
              </a:rPr>
              <a:t>8</a:t>
            </a:r>
            <a:r>
              <a:rPr lang="en-GB" baseline="30000" dirty="0"/>
              <a:t>, </a:t>
            </a:r>
            <a:r>
              <a:rPr lang="en-GB" baseline="30000" dirty="0">
                <a:hlinkClick r:id="rId6"/>
              </a:rPr>
              <a:t>22</a:t>
            </a:r>
            <a:endParaRPr lang="en-GB" dirty="0"/>
          </a:p>
          <a:p>
            <a:r>
              <a:rPr lang="en-GB" dirty="0"/>
              <a:t>After onset, seizure frequency increases rapidly, or seizures tend to worsen to RSE. Children with FIRES commonly have hundreds of seizures each day during the acute phase. In adults, seizures are focal motor with preserved awareness and facial twitching or with impaired awareness and lateral deviation of the head, chewing movements, and autonomic features, suggesting a mesial temporal lobe involvement, and a strong tendency to bilateral tonic-</a:t>
            </a:r>
            <a:r>
              <a:rPr lang="en-GB" dirty="0" err="1"/>
              <a:t>clonic</a:t>
            </a:r>
            <a:r>
              <a:rPr lang="en-GB" dirty="0"/>
              <a:t> seizures. Myoclonic seizures of facial and </a:t>
            </a:r>
            <a:r>
              <a:rPr lang="en-GB" dirty="0" err="1"/>
              <a:t>oro</a:t>
            </a:r>
            <a:r>
              <a:rPr lang="en-GB" dirty="0"/>
              <a:t>-buccal muscles may also be present. Consciousness is decreased, including during the interictal period. The duration of the acute phase is variable – lasting from a few days to several months. Usually, seizures are the main manifestation during the acute phase of illness.</a:t>
            </a:r>
            <a:r>
              <a:rPr lang="en-GB" baseline="30000" dirty="0">
                <a:hlinkClick r:id="rId7"/>
              </a:rPr>
              <a:t>13</a:t>
            </a:r>
            <a:r>
              <a:rPr lang="en-GB" baseline="30000" dirty="0"/>
              <a:t>, </a:t>
            </a:r>
            <a:r>
              <a:rPr lang="en-GB" baseline="30000" dirty="0">
                <a:hlinkClick r:id="rId8"/>
              </a:rPr>
              <a:t>15</a:t>
            </a:r>
            <a:r>
              <a:rPr lang="en-GB" baseline="30000" dirty="0"/>
              <a:t>, </a:t>
            </a:r>
            <a:r>
              <a:rPr lang="en-GB" baseline="30000" dirty="0">
                <a:hlinkClick r:id="rId3"/>
              </a:rPr>
              <a:t>20</a:t>
            </a:r>
            <a:r>
              <a:rPr lang="en-GB" baseline="30000" dirty="0"/>
              <a:t>, </a:t>
            </a:r>
            <a:r>
              <a:rPr lang="en-GB" baseline="30000" dirty="0">
                <a:hlinkClick r:id="rId9"/>
              </a:rPr>
              <a:t>24</a:t>
            </a:r>
            <a:endParaRPr lang="en-GB" dirty="0"/>
          </a:p>
          <a:p>
            <a:r>
              <a:rPr lang="en-GB" dirty="0"/>
              <a:t>The clinical course is typically biphasic, with no silent period between the two phases: an initial acute catastrophic phase followed by a chronic phase with refractory epilepsy and neurological impairment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47349-CCEE-7344-AFB9-4E77073470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8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8206-6695-7C95-043D-6CF8ACF8B5E8}"/>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AE51F127-11E9-0E15-7A58-EAF7B7672E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A6B049A-579E-11EA-F15C-52AEED5F48FC}"/>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5" name="Footer Placeholder 4">
            <a:extLst>
              <a:ext uri="{FF2B5EF4-FFF2-40B4-BE49-F238E27FC236}">
                <a16:creationId xmlns:a16="http://schemas.microsoft.com/office/drawing/2014/main" id="{271E3426-9215-FBDF-5C25-1D692ED32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44E69-58C6-42AB-AE12-1E5584C637D0}"/>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2341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C0ED-FC2F-C2AD-E1E5-FAA096732C2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CF14CF-B88E-6F8E-D259-61F59EC3ED1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42434D-9B78-0129-A531-6B38DA7A45B8}"/>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5" name="Footer Placeholder 4">
            <a:extLst>
              <a:ext uri="{FF2B5EF4-FFF2-40B4-BE49-F238E27FC236}">
                <a16:creationId xmlns:a16="http://schemas.microsoft.com/office/drawing/2014/main" id="{CDCA155D-C5DF-D677-EAD5-7D2DEA772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D1B58-39F3-2109-573E-0C9665E36B1F}"/>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50359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C825E-27BA-7362-2544-4AB5B1E8BAE4}"/>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28E02F-AC64-CCF1-52C5-25F6667493FD}"/>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E71B8B-270E-6D5E-C04A-AF5F5DFE1E1B}"/>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5" name="Footer Placeholder 4">
            <a:extLst>
              <a:ext uri="{FF2B5EF4-FFF2-40B4-BE49-F238E27FC236}">
                <a16:creationId xmlns:a16="http://schemas.microsoft.com/office/drawing/2014/main" id="{FC3AEF0C-102D-BF9E-2464-0E8FB5BB3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1F4F4-5075-69FA-39FB-696357B628DE}"/>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239392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5CF3-B4E9-C1BE-73E4-727BE38E4E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8902AD-1571-56D0-0F47-AC223F60B2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969E45-486E-8F2A-8258-5DC951001282}"/>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5" name="Footer Placeholder 4">
            <a:extLst>
              <a:ext uri="{FF2B5EF4-FFF2-40B4-BE49-F238E27FC236}">
                <a16:creationId xmlns:a16="http://schemas.microsoft.com/office/drawing/2014/main" id="{93E48B9E-D2E4-F3F8-C6E9-AEBE0EF58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2C848-05A9-B2EA-04CE-9AC541F859EA}"/>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268089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C163-1B05-EE10-AD77-5524490E2892}"/>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6F08CE9-7449-86E1-4192-2163C89757A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FD489A-CE99-BCA7-6DCD-6322AE41014D}"/>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5" name="Footer Placeholder 4">
            <a:extLst>
              <a:ext uri="{FF2B5EF4-FFF2-40B4-BE49-F238E27FC236}">
                <a16:creationId xmlns:a16="http://schemas.microsoft.com/office/drawing/2014/main" id="{F6A7C599-206F-880F-F806-177D47D34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DC82C-9D0D-5396-6821-0099D76685F2}"/>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90219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4257-80CE-0FE1-0088-70F1DD35C7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FC0DFD-A70B-EC7D-1772-A5A275F2E824}"/>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8847BFA-633E-C90B-8AC4-A7AD04266643}"/>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A7A0D52-5F18-509C-A0FB-BF725951EC0F}"/>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6" name="Footer Placeholder 5">
            <a:extLst>
              <a:ext uri="{FF2B5EF4-FFF2-40B4-BE49-F238E27FC236}">
                <a16:creationId xmlns:a16="http://schemas.microsoft.com/office/drawing/2014/main" id="{3B34CB94-8324-1388-E288-F33AB8174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B1159E-13E0-F3A5-DD5D-8A2251905637}"/>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246670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FD9E-50A0-E43C-5290-61EF16712D0B}"/>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840FA6-D325-5454-3C80-624C3AD999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C4BFDD9D-B32E-82E8-822B-6077C9F72A4D}"/>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8301292-F9F3-AAFE-6869-A6B8BF4DD6B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36A1C88E-C03B-8C0A-BFA8-651E4D2DAC0F}"/>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7BEB790-4788-8E0A-5DF1-61D70795ED97}"/>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8" name="Footer Placeholder 7">
            <a:extLst>
              <a:ext uri="{FF2B5EF4-FFF2-40B4-BE49-F238E27FC236}">
                <a16:creationId xmlns:a16="http://schemas.microsoft.com/office/drawing/2014/main" id="{F92475EB-930D-8B1A-1B2F-F3222C70F5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B47E31-9EBD-75B6-3099-D016C25A0F29}"/>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396308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BAEFE-CD73-89ED-200C-F6E63CDECA0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97440FC-A46D-1DA5-A045-931ACAEF2400}"/>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4" name="Footer Placeholder 3">
            <a:extLst>
              <a:ext uri="{FF2B5EF4-FFF2-40B4-BE49-F238E27FC236}">
                <a16:creationId xmlns:a16="http://schemas.microsoft.com/office/drawing/2014/main" id="{A1DD9FBB-688A-4059-1D82-B240C6BE96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2E6F95-ED19-D75C-049A-A1803C8753A0}"/>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173119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2AFDE0-94F9-A550-D1A7-5B117ADB0149}"/>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3" name="Footer Placeholder 2">
            <a:extLst>
              <a:ext uri="{FF2B5EF4-FFF2-40B4-BE49-F238E27FC236}">
                <a16:creationId xmlns:a16="http://schemas.microsoft.com/office/drawing/2014/main" id="{DC637738-B17C-76FE-0F91-3BFFE9943C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CE9DC6-237B-3CDB-2E9C-1D6DCACD3E72}"/>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90719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2A07-1E6E-F8EB-EF62-B9C3629AD4D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7B2FE2-2F88-0622-4053-52127AD64F9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E63881D-8825-A7AE-3C9E-43EAEB25D0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66A97B3-65A0-C8ED-C33E-DF77E24D85E2}"/>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6" name="Footer Placeholder 5">
            <a:extLst>
              <a:ext uri="{FF2B5EF4-FFF2-40B4-BE49-F238E27FC236}">
                <a16:creationId xmlns:a16="http://schemas.microsoft.com/office/drawing/2014/main" id="{DA77CA37-5D6E-5D44-ECE1-CDD48814F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E0AF5-7DF1-B251-9D99-79AE71399D84}"/>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408253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37268-6DD8-5C58-5BF0-A5B7290DAD5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FF599E5-E335-E8F4-DFEA-D564C1BE17A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C433E10-C0B0-6CDA-F950-FE91F27477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3A14E249-6847-E283-E1BF-8CCC8A2A08F9}"/>
              </a:ext>
            </a:extLst>
          </p:cNvPr>
          <p:cNvSpPr>
            <a:spLocks noGrp="1"/>
          </p:cNvSpPr>
          <p:nvPr>
            <p:ph type="dt" sz="half" idx="10"/>
          </p:nvPr>
        </p:nvSpPr>
        <p:spPr/>
        <p:txBody>
          <a:bodyPr/>
          <a:lstStyle/>
          <a:p>
            <a:fld id="{644ACF9C-EF58-DB4F-9236-EBC675474781}" type="datetimeFigureOut">
              <a:rPr lang="en-US" smtClean="0"/>
              <a:t>10/25/2022</a:t>
            </a:fld>
            <a:endParaRPr lang="en-US"/>
          </a:p>
        </p:txBody>
      </p:sp>
      <p:sp>
        <p:nvSpPr>
          <p:cNvPr id="6" name="Footer Placeholder 5">
            <a:extLst>
              <a:ext uri="{FF2B5EF4-FFF2-40B4-BE49-F238E27FC236}">
                <a16:creationId xmlns:a16="http://schemas.microsoft.com/office/drawing/2014/main" id="{F6095ECA-7F6C-F5A1-5060-99C4CD042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23B28-4A7A-405D-A466-2D5C99C87CE9}"/>
              </a:ext>
            </a:extLst>
          </p:cNvPr>
          <p:cNvSpPr>
            <a:spLocks noGrp="1"/>
          </p:cNvSpPr>
          <p:nvPr>
            <p:ph type="sldNum" sz="quarter" idx="12"/>
          </p:nvPr>
        </p:nvSpPr>
        <p:spPr/>
        <p:txBody>
          <a:bodyPr/>
          <a:lstStyle/>
          <a:p>
            <a:fld id="{969AB2A1-0D91-0C4D-A080-6D9BCA6E37B8}" type="slidenum">
              <a:rPr lang="en-US" smtClean="0"/>
              <a:t>‹#›</a:t>
            </a:fld>
            <a:endParaRPr lang="en-US"/>
          </a:p>
        </p:txBody>
      </p:sp>
    </p:spTree>
    <p:extLst>
      <p:ext uri="{BB962C8B-B14F-4D97-AF65-F5344CB8AC3E}">
        <p14:creationId xmlns:p14="http://schemas.microsoft.com/office/powerpoint/2010/main" val="15718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7888E-E9A2-F273-C139-D322133171E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F7668A-860A-028D-87D7-84728507CC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B2223A-B7D8-5A82-9616-348FA4E8697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4ACF9C-EF58-DB4F-9236-EBC675474781}" type="datetimeFigureOut">
              <a:rPr lang="en-US" smtClean="0"/>
              <a:t>10/25/2022</a:t>
            </a:fld>
            <a:endParaRPr lang="en-US"/>
          </a:p>
        </p:txBody>
      </p:sp>
      <p:sp>
        <p:nvSpPr>
          <p:cNvPr id="5" name="Footer Placeholder 4">
            <a:extLst>
              <a:ext uri="{FF2B5EF4-FFF2-40B4-BE49-F238E27FC236}">
                <a16:creationId xmlns:a16="http://schemas.microsoft.com/office/drawing/2014/main" id="{C689475D-246C-682F-79AA-4EE6D3802F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E6FB52-5287-B67C-2543-82DB0DEE0A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9AB2A1-0D91-0C4D-A080-6D9BCA6E37B8}" type="slidenum">
              <a:rPr lang="en-US" smtClean="0"/>
              <a:t>‹#›</a:t>
            </a:fld>
            <a:endParaRPr lang="en-US"/>
          </a:p>
        </p:txBody>
      </p:sp>
    </p:spTree>
    <p:extLst>
      <p:ext uri="{BB962C8B-B14F-4D97-AF65-F5344CB8AC3E}">
        <p14:creationId xmlns:p14="http://schemas.microsoft.com/office/powerpoint/2010/main" val="170983634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5" name="Picture 4" descr="Flames of fire on black background">
            <a:extLst>
              <a:ext uri="{FF2B5EF4-FFF2-40B4-BE49-F238E27FC236}">
                <a16:creationId xmlns:a16="http://schemas.microsoft.com/office/drawing/2014/main" id="{301A0FE6-0A43-FE48-1613-EC68EDC3ED79}"/>
              </a:ext>
            </a:extLst>
          </p:cNvPr>
          <p:cNvPicPr>
            <a:picLocks noChangeAspect="1"/>
          </p:cNvPicPr>
          <p:nvPr/>
        </p:nvPicPr>
        <p:blipFill rotWithShape="1">
          <a:blip r:embed="rId2"/>
          <a:srcRect t="9091" r="23298"/>
          <a:stretch/>
        </p:blipFill>
        <p:spPr>
          <a:xfrm>
            <a:off x="2642616" y="857257"/>
            <a:ext cx="6501384" cy="5143493"/>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7317451"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B5621CDD-AFAA-D8F3-3EFB-53413E2D489F}"/>
              </a:ext>
            </a:extLst>
          </p:cNvPr>
          <p:cNvSpPr>
            <a:spLocks noGrp="1"/>
          </p:cNvSpPr>
          <p:nvPr>
            <p:ph type="ctrTitle"/>
          </p:nvPr>
        </p:nvSpPr>
        <p:spPr>
          <a:xfrm>
            <a:off x="358486" y="1699022"/>
            <a:ext cx="3017520" cy="2403101"/>
          </a:xfrm>
        </p:spPr>
        <p:txBody>
          <a:bodyPr anchor="b">
            <a:normAutofit/>
          </a:bodyPr>
          <a:lstStyle/>
          <a:p>
            <a:pPr algn="l"/>
            <a:r>
              <a:rPr lang="en-US" sz="3300" dirty="0">
                <a:solidFill>
                  <a:srgbClr val="FF0000"/>
                </a:solidFill>
              </a:rPr>
              <a:t>F</a:t>
            </a:r>
            <a:r>
              <a:rPr lang="en-US" sz="3300" dirty="0"/>
              <a:t>ebrile </a:t>
            </a:r>
            <a:r>
              <a:rPr lang="en-US" sz="3300" dirty="0">
                <a:solidFill>
                  <a:srgbClr val="FF0000"/>
                </a:solidFill>
              </a:rPr>
              <a:t>i</a:t>
            </a:r>
            <a:r>
              <a:rPr lang="en-US" sz="3300" dirty="0"/>
              <a:t>nfection-</a:t>
            </a:r>
            <a:r>
              <a:rPr lang="en-US" sz="3300" dirty="0">
                <a:solidFill>
                  <a:srgbClr val="FF0000"/>
                </a:solidFill>
              </a:rPr>
              <a:t>r</a:t>
            </a:r>
            <a:r>
              <a:rPr lang="en-US" sz="3300" dirty="0"/>
              <a:t>elated </a:t>
            </a:r>
            <a:r>
              <a:rPr lang="en-US" sz="3300" dirty="0">
                <a:solidFill>
                  <a:srgbClr val="FF0000"/>
                </a:solidFill>
              </a:rPr>
              <a:t>e</a:t>
            </a:r>
            <a:r>
              <a:rPr lang="en-US" sz="3300" dirty="0"/>
              <a:t>pilepsy </a:t>
            </a:r>
            <a:r>
              <a:rPr lang="en-US" sz="3300" dirty="0">
                <a:solidFill>
                  <a:srgbClr val="FF0000"/>
                </a:solidFill>
              </a:rPr>
              <a:t>s</a:t>
            </a:r>
            <a:r>
              <a:rPr lang="en-US" sz="3300" dirty="0"/>
              <a:t>yndrome (</a:t>
            </a:r>
            <a:r>
              <a:rPr lang="en-US" sz="3300" dirty="0">
                <a:solidFill>
                  <a:srgbClr val="FF0000"/>
                </a:solidFill>
              </a:rPr>
              <a:t>FIRES</a:t>
            </a:r>
            <a:r>
              <a:rPr lang="en-US" sz="3300" dirty="0"/>
              <a:t>)</a:t>
            </a:r>
          </a:p>
        </p:txBody>
      </p:sp>
      <p:sp>
        <p:nvSpPr>
          <p:cNvPr id="3" name="Subtitle 2">
            <a:extLst>
              <a:ext uri="{FF2B5EF4-FFF2-40B4-BE49-F238E27FC236}">
                <a16:creationId xmlns:a16="http://schemas.microsoft.com/office/drawing/2014/main" id="{5F8D9BE4-49FC-522E-EE82-64D213B75EBE}"/>
              </a:ext>
            </a:extLst>
          </p:cNvPr>
          <p:cNvSpPr>
            <a:spLocks noGrp="1"/>
          </p:cNvSpPr>
          <p:nvPr>
            <p:ph type="subTitle" idx="1"/>
          </p:nvPr>
        </p:nvSpPr>
        <p:spPr>
          <a:xfrm>
            <a:off x="358486" y="4511942"/>
            <a:ext cx="3017519" cy="906106"/>
          </a:xfrm>
        </p:spPr>
        <p:txBody>
          <a:bodyPr>
            <a:normAutofit/>
          </a:bodyPr>
          <a:lstStyle/>
          <a:p>
            <a:pPr algn="l"/>
            <a:r>
              <a:rPr lang="en-US" sz="1500"/>
              <a:t>Dr Thiloka Ratnaike </a:t>
            </a:r>
          </a:p>
          <a:p>
            <a:pPr algn="l"/>
            <a:r>
              <a:rPr lang="en-US" sz="1500"/>
              <a:t>(ST5 Paediatrics registrar, Colchester Hospital)</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111734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2" y="426744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416388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DEBA-31DF-1527-755F-706A6B2B80AD}"/>
              </a:ext>
            </a:extLst>
          </p:cNvPr>
          <p:cNvSpPr>
            <a:spLocks noGrp="1"/>
          </p:cNvSpPr>
          <p:nvPr>
            <p:ph type="title"/>
          </p:nvPr>
        </p:nvSpPr>
        <p:spPr>
          <a:xfrm>
            <a:off x="628650" y="1056942"/>
            <a:ext cx="7886700" cy="858524"/>
          </a:xfrm>
          <a:gradFill flip="none" rotWithShape="1">
            <a:gsLst>
              <a:gs pos="0">
                <a:srgbClr val="FF9300"/>
              </a:gs>
              <a:gs pos="50000">
                <a:srgbClr val="FF9300">
                  <a:tint val="44500"/>
                  <a:satMod val="160000"/>
                </a:srgbClr>
              </a:gs>
              <a:gs pos="100000">
                <a:srgbClr val="FF9300">
                  <a:tint val="23500"/>
                  <a:satMod val="160000"/>
                </a:srgbClr>
              </a:gs>
            </a:gsLst>
            <a:lin ang="2700000" scaled="1"/>
            <a:tileRect/>
          </a:gradFill>
        </p:spPr>
        <p:txBody>
          <a:bodyPr/>
          <a:lstStyle/>
          <a:p>
            <a:r>
              <a:rPr lang="en-US" dirty="0"/>
              <a:t>Background</a:t>
            </a:r>
          </a:p>
        </p:txBody>
      </p:sp>
      <p:sp>
        <p:nvSpPr>
          <p:cNvPr id="3" name="Content Placeholder 2">
            <a:extLst>
              <a:ext uri="{FF2B5EF4-FFF2-40B4-BE49-F238E27FC236}">
                <a16:creationId xmlns:a16="http://schemas.microsoft.com/office/drawing/2014/main" id="{0FF07989-E34E-180B-F3F0-820233FA2D4E}"/>
              </a:ext>
            </a:extLst>
          </p:cNvPr>
          <p:cNvSpPr>
            <a:spLocks noGrp="1"/>
          </p:cNvSpPr>
          <p:nvPr>
            <p:ph idx="1"/>
          </p:nvPr>
        </p:nvSpPr>
        <p:spPr>
          <a:xfrm>
            <a:off x="628650" y="2069362"/>
            <a:ext cx="3621715" cy="3405076"/>
          </a:xfrm>
        </p:spPr>
        <p:txBody>
          <a:bodyPr>
            <a:normAutofit fontScale="85000" lnSpcReduction="20000"/>
          </a:bodyPr>
          <a:lstStyle/>
          <a:p>
            <a:r>
              <a:rPr lang="en-US" dirty="0"/>
              <a:t>Subcategory of NORSE: New Onset Refractory Status Epilepticus</a:t>
            </a:r>
          </a:p>
          <a:p>
            <a:pPr lvl="1"/>
            <a:r>
              <a:rPr lang="en-US" dirty="0"/>
              <a:t>Clinical presentation in a patient without active epilepsy or pre-existing neurological disorders, without a clear acute/structural/toxic/metabolic cause</a:t>
            </a:r>
            <a:r>
              <a:rPr lang="en-US" baseline="30000" dirty="0"/>
              <a:t>1</a:t>
            </a:r>
            <a:endParaRPr lang="en-US" dirty="0"/>
          </a:p>
          <a:p>
            <a:pPr lvl="1"/>
            <a:r>
              <a:rPr lang="en-US" dirty="0"/>
              <a:t>&gt;1300 patients described</a:t>
            </a:r>
          </a:p>
          <a:p>
            <a:pPr lvl="1"/>
            <a:endParaRPr lang="en-US" dirty="0"/>
          </a:p>
          <a:p>
            <a:r>
              <a:rPr lang="en-US" dirty="0"/>
              <a:t>FIRES diagnosis requires:</a:t>
            </a:r>
          </a:p>
          <a:p>
            <a:pPr lvl="1"/>
            <a:r>
              <a:rPr lang="en-US" dirty="0"/>
              <a:t>Febrile illness starting 24 hours to 2 weeks before onset of RSE</a:t>
            </a:r>
          </a:p>
          <a:p>
            <a:pPr lvl="1"/>
            <a:r>
              <a:rPr lang="en-US" dirty="0"/>
              <a:t>Applies to all age groups</a:t>
            </a:r>
            <a:r>
              <a:rPr lang="en-US" baseline="30000" dirty="0"/>
              <a:t>1</a:t>
            </a:r>
            <a:r>
              <a:rPr lang="en-US" dirty="0"/>
              <a:t>, slight male predominance, median age at onset ~8y</a:t>
            </a:r>
            <a:r>
              <a:rPr lang="en-US" baseline="30000" dirty="0"/>
              <a:t>2</a:t>
            </a:r>
            <a:r>
              <a:rPr lang="en-US" dirty="0"/>
              <a:t>, prior normal development</a:t>
            </a:r>
          </a:p>
        </p:txBody>
      </p:sp>
      <p:sp>
        <p:nvSpPr>
          <p:cNvPr id="4" name="TextBox 3">
            <a:extLst>
              <a:ext uri="{FF2B5EF4-FFF2-40B4-BE49-F238E27FC236}">
                <a16:creationId xmlns:a16="http://schemas.microsoft.com/office/drawing/2014/main" id="{5BAC1123-973E-DA86-7EED-6D676BD67461}"/>
              </a:ext>
            </a:extLst>
          </p:cNvPr>
          <p:cNvSpPr txBox="1"/>
          <p:nvPr/>
        </p:nvSpPr>
        <p:spPr>
          <a:xfrm>
            <a:off x="247207" y="5628334"/>
            <a:ext cx="8896793" cy="456087"/>
          </a:xfrm>
          <a:prstGeom prst="rect">
            <a:avLst/>
          </a:prstGeom>
          <a:noFill/>
        </p:spPr>
        <p:txBody>
          <a:bodyPr wrap="square" rtlCol="0">
            <a:spAutoFit/>
          </a:bodyPr>
          <a:lstStyle/>
          <a:p>
            <a:pPr defTabSz="685800"/>
            <a:r>
              <a:rPr lang="en-GB" sz="788" baseline="30000" dirty="0">
                <a:solidFill>
                  <a:prstClr val="black"/>
                </a:solidFill>
                <a:latin typeface="Calibri" panose="020F0502020204030204"/>
              </a:rPr>
              <a:t>1</a:t>
            </a:r>
            <a:r>
              <a:rPr lang="en-GB" sz="788" dirty="0">
                <a:solidFill>
                  <a:prstClr val="black"/>
                </a:solidFill>
                <a:latin typeface="Calibri" panose="020F0502020204030204"/>
              </a:rPr>
              <a:t>International consensus recommendations for management of new onset refractory status epilepticus (NORSE) including febrile infection-related epilepsy syndrome (FIRES): Summary and clinical tools (2022)</a:t>
            </a:r>
          </a:p>
          <a:p>
            <a:pPr defTabSz="685800"/>
            <a:r>
              <a:rPr lang="en-GB" sz="788" baseline="30000" dirty="0">
                <a:solidFill>
                  <a:prstClr val="black"/>
                </a:solidFill>
                <a:latin typeface="Calibri" panose="020F0502020204030204"/>
              </a:rPr>
              <a:t>2</a:t>
            </a:r>
            <a:r>
              <a:rPr lang="en-GB" sz="788" dirty="0">
                <a:solidFill>
                  <a:prstClr val="black"/>
                </a:solidFill>
                <a:latin typeface="Calibri" panose="020F0502020204030204"/>
              </a:rPr>
              <a:t>New-onset refractory status epilepticus (NORSE) and febrile infection–related epilepsy syndrome (FIRES): State of the art and perspectives (2018)</a:t>
            </a:r>
          </a:p>
          <a:p>
            <a:pPr defTabSz="685800"/>
            <a:endParaRPr lang="en-US" sz="788" dirty="0">
              <a:solidFill>
                <a:prstClr val="black"/>
              </a:solidFill>
              <a:latin typeface="Calibri" panose="020F0502020204030204"/>
            </a:endParaRPr>
          </a:p>
        </p:txBody>
      </p:sp>
      <p:graphicFrame>
        <p:nvGraphicFramePr>
          <p:cNvPr id="6" name="Diagram 5">
            <a:extLst>
              <a:ext uri="{FF2B5EF4-FFF2-40B4-BE49-F238E27FC236}">
                <a16:creationId xmlns:a16="http://schemas.microsoft.com/office/drawing/2014/main" id="{B8BD3C18-4588-59A8-C1C7-F6A69D2E869D}"/>
              </a:ext>
            </a:extLst>
          </p:cNvPr>
          <p:cNvGraphicFramePr/>
          <p:nvPr/>
        </p:nvGraphicFramePr>
        <p:xfrm>
          <a:off x="4304857" y="1892141"/>
          <a:ext cx="4839143" cy="3952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4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1397965"/>
            <a:ext cx="7886700" cy="4062071"/>
          </a:xfrm>
          <a:custGeom>
            <a:avLst/>
            <a:gdLst>
              <a:gd name="connsiteX0" fmla="*/ 0 w 7886700"/>
              <a:gd name="connsiteY0" fmla="*/ 0 h 4062071"/>
              <a:gd name="connsiteX1" fmla="*/ 578358 w 7886700"/>
              <a:gd name="connsiteY1" fmla="*/ 0 h 4062071"/>
              <a:gd name="connsiteX2" fmla="*/ 998982 w 7886700"/>
              <a:gd name="connsiteY2" fmla="*/ 0 h 4062071"/>
              <a:gd name="connsiteX3" fmla="*/ 1813941 w 7886700"/>
              <a:gd name="connsiteY3" fmla="*/ 0 h 4062071"/>
              <a:gd name="connsiteX4" fmla="*/ 2392299 w 7886700"/>
              <a:gd name="connsiteY4" fmla="*/ 0 h 4062071"/>
              <a:gd name="connsiteX5" fmla="*/ 2970657 w 7886700"/>
              <a:gd name="connsiteY5" fmla="*/ 0 h 4062071"/>
              <a:gd name="connsiteX6" fmla="*/ 3785616 w 7886700"/>
              <a:gd name="connsiteY6" fmla="*/ 0 h 4062071"/>
              <a:gd name="connsiteX7" fmla="*/ 4285107 w 7886700"/>
              <a:gd name="connsiteY7" fmla="*/ 0 h 4062071"/>
              <a:gd name="connsiteX8" fmla="*/ 5100066 w 7886700"/>
              <a:gd name="connsiteY8" fmla="*/ 0 h 4062071"/>
              <a:gd name="connsiteX9" fmla="*/ 5915025 w 7886700"/>
              <a:gd name="connsiteY9" fmla="*/ 0 h 4062071"/>
              <a:gd name="connsiteX10" fmla="*/ 6572250 w 7886700"/>
              <a:gd name="connsiteY10" fmla="*/ 0 h 4062071"/>
              <a:gd name="connsiteX11" fmla="*/ 7886700 w 7886700"/>
              <a:gd name="connsiteY11" fmla="*/ 0 h 4062071"/>
              <a:gd name="connsiteX12" fmla="*/ 7886700 w 7886700"/>
              <a:gd name="connsiteY12" fmla="*/ 636391 h 4062071"/>
              <a:gd name="connsiteX13" fmla="*/ 7886700 w 7886700"/>
              <a:gd name="connsiteY13" fmla="*/ 1191541 h 4062071"/>
              <a:gd name="connsiteX14" fmla="*/ 7886700 w 7886700"/>
              <a:gd name="connsiteY14" fmla="*/ 1868553 h 4062071"/>
              <a:gd name="connsiteX15" fmla="*/ 7886700 w 7886700"/>
              <a:gd name="connsiteY15" fmla="*/ 2545564 h 4062071"/>
              <a:gd name="connsiteX16" fmla="*/ 7886700 w 7886700"/>
              <a:gd name="connsiteY16" fmla="*/ 3222576 h 4062071"/>
              <a:gd name="connsiteX17" fmla="*/ 7886700 w 7886700"/>
              <a:gd name="connsiteY17" fmla="*/ 4062071 h 4062071"/>
              <a:gd name="connsiteX18" fmla="*/ 7150608 w 7886700"/>
              <a:gd name="connsiteY18" fmla="*/ 4062071 h 4062071"/>
              <a:gd name="connsiteX19" fmla="*/ 6729984 w 7886700"/>
              <a:gd name="connsiteY19" fmla="*/ 4062071 h 4062071"/>
              <a:gd name="connsiteX20" fmla="*/ 6230493 w 7886700"/>
              <a:gd name="connsiteY20" fmla="*/ 4062071 h 4062071"/>
              <a:gd name="connsiteX21" fmla="*/ 5415534 w 7886700"/>
              <a:gd name="connsiteY21" fmla="*/ 4062071 h 4062071"/>
              <a:gd name="connsiteX22" fmla="*/ 4758309 w 7886700"/>
              <a:gd name="connsiteY22" fmla="*/ 4062071 h 4062071"/>
              <a:gd name="connsiteX23" fmla="*/ 4258818 w 7886700"/>
              <a:gd name="connsiteY23" fmla="*/ 4062071 h 4062071"/>
              <a:gd name="connsiteX24" fmla="*/ 3601593 w 7886700"/>
              <a:gd name="connsiteY24" fmla="*/ 4062071 h 4062071"/>
              <a:gd name="connsiteX25" fmla="*/ 3180969 w 7886700"/>
              <a:gd name="connsiteY25" fmla="*/ 4062071 h 4062071"/>
              <a:gd name="connsiteX26" fmla="*/ 2760345 w 7886700"/>
              <a:gd name="connsiteY26" fmla="*/ 4062071 h 4062071"/>
              <a:gd name="connsiteX27" fmla="*/ 2103120 w 7886700"/>
              <a:gd name="connsiteY27" fmla="*/ 4062071 h 4062071"/>
              <a:gd name="connsiteX28" fmla="*/ 1603629 w 7886700"/>
              <a:gd name="connsiteY28" fmla="*/ 4062071 h 4062071"/>
              <a:gd name="connsiteX29" fmla="*/ 867537 w 7886700"/>
              <a:gd name="connsiteY29" fmla="*/ 4062071 h 4062071"/>
              <a:gd name="connsiteX30" fmla="*/ 0 w 7886700"/>
              <a:gd name="connsiteY30" fmla="*/ 4062071 h 4062071"/>
              <a:gd name="connsiteX31" fmla="*/ 0 w 7886700"/>
              <a:gd name="connsiteY31" fmla="*/ 3344438 h 4062071"/>
              <a:gd name="connsiteX32" fmla="*/ 0 w 7886700"/>
              <a:gd name="connsiteY32" fmla="*/ 2626806 h 4062071"/>
              <a:gd name="connsiteX33" fmla="*/ 0 w 7886700"/>
              <a:gd name="connsiteY33" fmla="*/ 2031036 h 4062071"/>
              <a:gd name="connsiteX34" fmla="*/ 0 w 7886700"/>
              <a:gd name="connsiteY34" fmla="*/ 1313403 h 4062071"/>
              <a:gd name="connsiteX35" fmla="*/ 0 w 7886700"/>
              <a:gd name="connsiteY35" fmla="*/ 0 h 40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86700" h="4062071"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9074" y="220758"/>
                  <a:pt x="7883165" y="357992"/>
                  <a:pt x="7886700" y="636391"/>
                </a:cubicBezTo>
                <a:cubicBezTo>
                  <a:pt x="7890235" y="914790"/>
                  <a:pt x="7903701" y="952234"/>
                  <a:pt x="7886700" y="1191541"/>
                </a:cubicBezTo>
                <a:cubicBezTo>
                  <a:pt x="7869700" y="1430848"/>
                  <a:pt x="7863116" y="1553316"/>
                  <a:pt x="7886700" y="1868553"/>
                </a:cubicBezTo>
                <a:cubicBezTo>
                  <a:pt x="7910284" y="2183790"/>
                  <a:pt x="7896439" y="2331507"/>
                  <a:pt x="7886700" y="2545564"/>
                </a:cubicBezTo>
                <a:cubicBezTo>
                  <a:pt x="7876961" y="2759621"/>
                  <a:pt x="7899048" y="2997788"/>
                  <a:pt x="7886700" y="3222576"/>
                </a:cubicBezTo>
                <a:cubicBezTo>
                  <a:pt x="7874352" y="3447364"/>
                  <a:pt x="7863320" y="3844609"/>
                  <a:pt x="7886700" y="4062071"/>
                </a:cubicBezTo>
                <a:cubicBezTo>
                  <a:pt x="7688995" y="4091405"/>
                  <a:pt x="7438163" y="4081351"/>
                  <a:pt x="7150608" y="4062071"/>
                </a:cubicBezTo>
                <a:cubicBezTo>
                  <a:pt x="6863053" y="4042791"/>
                  <a:pt x="6852167" y="4080837"/>
                  <a:pt x="6729984" y="4062071"/>
                </a:cubicBezTo>
                <a:cubicBezTo>
                  <a:pt x="6607801" y="4043305"/>
                  <a:pt x="6412225" y="4055086"/>
                  <a:pt x="6230493" y="4062071"/>
                </a:cubicBezTo>
                <a:cubicBezTo>
                  <a:pt x="6048761" y="4069056"/>
                  <a:pt x="5595777" y="4070043"/>
                  <a:pt x="5415534" y="4062071"/>
                </a:cubicBezTo>
                <a:cubicBezTo>
                  <a:pt x="5235291" y="4054099"/>
                  <a:pt x="4927239" y="4094195"/>
                  <a:pt x="4758309" y="4062071"/>
                </a:cubicBezTo>
                <a:cubicBezTo>
                  <a:pt x="4589380" y="4029947"/>
                  <a:pt x="4452506" y="4069552"/>
                  <a:pt x="4258818" y="4062071"/>
                </a:cubicBezTo>
                <a:cubicBezTo>
                  <a:pt x="4065130" y="4054590"/>
                  <a:pt x="3802761" y="4085813"/>
                  <a:pt x="3601593" y="4062071"/>
                </a:cubicBezTo>
                <a:cubicBezTo>
                  <a:pt x="3400425" y="4038329"/>
                  <a:pt x="3311647" y="4060168"/>
                  <a:pt x="3180969" y="4062071"/>
                </a:cubicBezTo>
                <a:cubicBezTo>
                  <a:pt x="3050291" y="4063974"/>
                  <a:pt x="2961884" y="4043763"/>
                  <a:pt x="2760345" y="4062071"/>
                </a:cubicBezTo>
                <a:cubicBezTo>
                  <a:pt x="2558806" y="4080379"/>
                  <a:pt x="2276592" y="4030989"/>
                  <a:pt x="2103120" y="4062071"/>
                </a:cubicBezTo>
                <a:cubicBezTo>
                  <a:pt x="1929649" y="4093153"/>
                  <a:pt x="1726258" y="4048114"/>
                  <a:pt x="1603629" y="4062071"/>
                </a:cubicBezTo>
                <a:cubicBezTo>
                  <a:pt x="1481000" y="4076028"/>
                  <a:pt x="1025048" y="4037431"/>
                  <a:pt x="867537" y="4062071"/>
                </a:cubicBezTo>
                <a:cubicBezTo>
                  <a:pt x="710026" y="4086711"/>
                  <a:pt x="400773" y="4019788"/>
                  <a:pt x="0" y="4062071"/>
                </a:cubicBezTo>
                <a:cubicBezTo>
                  <a:pt x="-77" y="3748456"/>
                  <a:pt x="-30814" y="3576596"/>
                  <a:pt x="0" y="3344438"/>
                </a:cubicBezTo>
                <a:cubicBezTo>
                  <a:pt x="30814" y="3112280"/>
                  <a:pt x="30350" y="2816152"/>
                  <a:pt x="0" y="2626806"/>
                </a:cubicBezTo>
                <a:cubicBezTo>
                  <a:pt x="-30350" y="2437460"/>
                  <a:pt x="26575" y="2258994"/>
                  <a:pt x="0" y="2031036"/>
                </a:cubicBezTo>
                <a:cubicBezTo>
                  <a:pt x="-26575" y="1803078"/>
                  <a:pt x="-8850" y="1530345"/>
                  <a:pt x="0" y="1313403"/>
                </a:cubicBezTo>
                <a:cubicBezTo>
                  <a:pt x="8850" y="1096461"/>
                  <a:pt x="47646" y="423049"/>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 name="Image" descr="Image">
            <a:extLst>
              <a:ext uri="{FF2B5EF4-FFF2-40B4-BE49-F238E27FC236}">
                <a16:creationId xmlns:a16="http://schemas.microsoft.com/office/drawing/2014/main" id="{2F4FB0A3-485D-0293-ABA5-DDA7F9E68685}"/>
              </a:ext>
            </a:extLst>
          </p:cNvPr>
          <p:cNvPicPr>
            <a:picLocks noChangeAspect="1"/>
          </p:cNvPicPr>
          <p:nvPr/>
        </p:nvPicPr>
        <p:blipFill>
          <a:blip r:embed="rId3"/>
          <a:stretch>
            <a:fillRect/>
          </a:stretch>
        </p:blipFill>
        <p:spPr>
          <a:xfrm>
            <a:off x="742950" y="1857664"/>
            <a:ext cx="7600950" cy="3097387"/>
          </a:xfrm>
          <a:prstGeom prst="rect">
            <a:avLst/>
          </a:prstGeom>
        </p:spPr>
      </p:pic>
      <p:sp>
        <p:nvSpPr>
          <p:cNvPr id="3" name="TextBox 2">
            <a:extLst>
              <a:ext uri="{FF2B5EF4-FFF2-40B4-BE49-F238E27FC236}">
                <a16:creationId xmlns:a16="http://schemas.microsoft.com/office/drawing/2014/main" id="{FCAB9978-D1E7-9E72-1FAC-2ABFB8312278}"/>
              </a:ext>
            </a:extLst>
          </p:cNvPr>
          <p:cNvSpPr txBox="1"/>
          <p:nvPr/>
        </p:nvSpPr>
        <p:spPr>
          <a:xfrm>
            <a:off x="247207" y="5628334"/>
            <a:ext cx="8896793" cy="334835"/>
          </a:xfrm>
          <a:prstGeom prst="rect">
            <a:avLst/>
          </a:prstGeom>
          <a:noFill/>
        </p:spPr>
        <p:txBody>
          <a:bodyPr wrap="square" rtlCol="0">
            <a:spAutoFit/>
          </a:bodyPr>
          <a:lstStyle/>
          <a:p>
            <a:pPr defTabSz="685800"/>
            <a:r>
              <a:rPr lang="en-GB" sz="788" dirty="0">
                <a:solidFill>
                  <a:prstClr val="black"/>
                </a:solidFill>
                <a:latin typeface="Calibri" panose="020F0502020204030204"/>
              </a:rPr>
              <a:t>N </a:t>
            </a:r>
            <a:r>
              <a:rPr lang="en-GB" sz="788" dirty="0" err="1">
                <a:solidFill>
                  <a:prstClr val="black"/>
                </a:solidFill>
                <a:latin typeface="Calibri" panose="020F0502020204030204"/>
              </a:rPr>
              <a:t>Specchio</a:t>
            </a:r>
            <a:r>
              <a:rPr lang="en-GB" sz="788" dirty="0">
                <a:solidFill>
                  <a:prstClr val="black"/>
                </a:solidFill>
                <a:latin typeface="Calibri" panose="020F0502020204030204"/>
              </a:rPr>
              <a:t>, N and </a:t>
            </a:r>
            <a:r>
              <a:rPr lang="en-GB" sz="788" dirty="0" err="1">
                <a:solidFill>
                  <a:prstClr val="black"/>
                </a:solidFill>
                <a:latin typeface="Calibri" panose="020F0502020204030204"/>
              </a:rPr>
              <a:t>Pietrafusa</a:t>
            </a:r>
            <a:r>
              <a:rPr lang="en-GB" sz="788" dirty="0">
                <a:solidFill>
                  <a:prstClr val="black"/>
                </a:solidFill>
                <a:latin typeface="Calibri" panose="020F0502020204030204"/>
              </a:rPr>
              <a:t>, N; (2020). New-onset refractory status epilepticus and febrile infection-related epilepsy syndrome (2020)</a:t>
            </a:r>
          </a:p>
          <a:p>
            <a:pPr defTabSz="685800"/>
            <a:endParaRPr lang="en-US" sz="788" dirty="0">
              <a:solidFill>
                <a:prstClr val="black"/>
              </a:solidFill>
              <a:latin typeface="Calibri" panose="020F0502020204030204"/>
            </a:endParaRPr>
          </a:p>
        </p:txBody>
      </p:sp>
    </p:spTree>
    <p:extLst>
      <p:ext uri="{BB962C8B-B14F-4D97-AF65-F5344CB8AC3E}">
        <p14:creationId xmlns:p14="http://schemas.microsoft.com/office/powerpoint/2010/main" val="2457783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030B4549B6A04FB8A0D8F31FFCB93B" ma:contentTypeVersion="13" ma:contentTypeDescription="Create a new document." ma:contentTypeScope="" ma:versionID="e36c1ba2d62b1bc109fa4b26c274f795">
  <xsd:schema xmlns:xsd="http://www.w3.org/2001/XMLSchema" xmlns:xs="http://www.w3.org/2001/XMLSchema" xmlns:p="http://schemas.microsoft.com/office/2006/metadata/properties" xmlns:ns3="aa18c860-e22f-4968-8371-2d28db6803e0" xmlns:ns4="1d843a9d-a585-4527-9381-73bef8701391" targetNamespace="http://schemas.microsoft.com/office/2006/metadata/properties" ma:root="true" ma:fieldsID="12549ce0c5669a320f27a7f1f3d3a48a" ns3:_="" ns4:_="">
    <xsd:import namespace="aa18c860-e22f-4968-8371-2d28db6803e0"/>
    <xsd:import namespace="1d843a9d-a585-4527-9381-73bef870139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8c860-e22f-4968-8371-2d28db680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843a9d-a585-4527-9381-73bef87013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EF4A15-2ACF-44B9-AA3A-1C96CEDAD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8c860-e22f-4968-8371-2d28db6803e0"/>
    <ds:schemaRef ds:uri="1d843a9d-a585-4527-9381-73bef8701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47D1CC-5337-4EBE-A25F-40A6D31108D0}">
  <ds:schemaRefs>
    <ds:schemaRef ds:uri="http://purl.org/dc/dcmitype/"/>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1d843a9d-a585-4527-9381-73bef8701391"/>
    <ds:schemaRef ds:uri="http://purl.org/dc/terms/"/>
    <ds:schemaRef ds:uri="http://schemas.microsoft.com/office/infopath/2007/PartnerControls"/>
    <ds:schemaRef ds:uri="aa18c860-e22f-4968-8371-2d28db6803e0"/>
    <ds:schemaRef ds:uri="http://purl.org/dc/elements/1.1/"/>
  </ds:schemaRefs>
</ds:datastoreItem>
</file>

<file path=customXml/itemProps3.xml><?xml version="1.0" encoding="utf-8"?>
<ds:datastoreItem xmlns:ds="http://schemas.openxmlformats.org/officeDocument/2006/customXml" ds:itemID="{928A267A-E3B7-4905-82D2-3A9B8B3395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1744</TotalTime>
  <Words>836</Words>
  <Application>Microsoft Office PowerPoint</Application>
  <PresentationFormat>On-screen Show (4:3)</PresentationFormat>
  <Paragraphs>39</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Febrile infection-related epilepsy syndrome (FIRES)</vt:lpstr>
      <vt:lpstr>Background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dc:title>
  <dc:creator>AMY CLARK</dc:creator>
  <cp:lastModifiedBy>Wael Elsayed</cp:lastModifiedBy>
  <cp:revision>53</cp:revision>
  <cp:lastPrinted>2017-07-17T09:33:01Z</cp:lastPrinted>
  <dcterms:created xsi:type="dcterms:W3CDTF">2017-07-07T13:05:33Z</dcterms:created>
  <dcterms:modified xsi:type="dcterms:W3CDTF">2022-10-24T23:16:04Z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0x010100C8030B4549B6A04FB8A0D8F31FFCB93B</vt:lpwstr>
  </property>
  <property fmtid="{D5CDD505-2E9C-101B-9397-08002B2CF9AE}" pid="3" name="_dlc_DocIdItemGuid">
    <vt:lpwstr>ce61d092-f785-470d-9b96-b3901b465768</vt:lpwstr>
  </property>
</Properties>
</file>